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8"/>
  </p:notesMasterIdLst>
  <p:sldIdLst>
    <p:sldId id="256" r:id="rId2"/>
    <p:sldId id="257" r:id="rId3"/>
    <p:sldId id="298" r:id="rId4"/>
    <p:sldId id="297" r:id="rId5"/>
    <p:sldId id="258" r:id="rId6"/>
    <p:sldId id="301" r:id="rId7"/>
    <p:sldId id="302" r:id="rId8"/>
    <p:sldId id="300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99" r:id="rId40"/>
    <p:sldId id="289" r:id="rId41"/>
    <p:sldId id="290" r:id="rId42"/>
    <p:sldId id="291" r:id="rId43"/>
    <p:sldId id="292" r:id="rId44"/>
    <p:sldId id="293" r:id="rId45"/>
    <p:sldId id="294" r:id="rId46"/>
    <p:sldId id="295" r:id="rId47"/>
  </p:sldIdLst>
  <p:sldSz cx="9144000" cy="5715000" type="screen16x1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/>
      <a:tcStyle>
        <a:tcBdr/>
        <a:fill>
          <a:solidFill>
            <a:srgbClr val="E8ECF4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/>
      <a:tcStyle>
        <a:tcBdr/>
        <a:fill>
          <a:solidFill>
            <a:srgbClr val="EFF3E9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/>
      <a:tcStyle>
        <a:tcBdr/>
        <a:fill>
          <a:solidFill>
            <a:srgbClr val="FDEE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 snapToObjects="1">
      <p:cViewPr varScale="1">
        <p:scale>
          <a:sx n="145" d="100"/>
          <a:sy n="145" d="100"/>
        </p:scale>
        <p:origin x="122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7" name="Shape 2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spcBef>
        <a:spcPts val="400"/>
      </a:spcBef>
      <a:defRPr sz="1200">
        <a:latin typeface="+mn-lt"/>
        <a:ea typeface="+mn-ea"/>
        <a:cs typeface="+mn-cs"/>
        <a:sym typeface="Calibri"/>
      </a:defRPr>
    </a:lvl1pPr>
    <a:lvl2pPr indent="228600" latinLnBrk="0">
      <a:spcBef>
        <a:spcPts val="400"/>
      </a:spcBef>
      <a:defRPr sz="1200">
        <a:latin typeface="+mn-lt"/>
        <a:ea typeface="+mn-ea"/>
        <a:cs typeface="+mn-cs"/>
        <a:sym typeface="Calibri"/>
      </a:defRPr>
    </a:lvl2pPr>
    <a:lvl3pPr indent="457200" latinLnBrk="0">
      <a:spcBef>
        <a:spcPts val="400"/>
      </a:spcBef>
      <a:defRPr sz="1200">
        <a:latin typeface="+mn-lt"/>
        <a:ea typeface="+mn-ea"/>
        <a:cs typeface="+mn-cs"/>
        <a:sym typeface="Calibri"/>
      </a:defRPr>
    </a:lvl3pPr>
    <a:lvl4pPr indent="685800" latinLnBrk="0">
      <a:spcBef>
        <a:spcPts val="400"/>
      </a:spcBef>
      <a:defRPr sz="1200">
        <a:latin typeface="+mn-lt"/>
        <a:ea typeface="+mn-ea"/>
        <a:cs typeface="+mn-cs"/>
        <a:sym typeface="Calibri"/>
      </a:defRPr>
    </a:lvl4pPr>
    <a:lvl5pPr indent="914400" latinLnBrk="0">
      <a:spcBef>
        <a:spcPts val="400"/>
      </a:spcBef>
      <a:defRPr sz="1200">
        <a:latin typeface="+mn-lt"/>
        <a:ea typeface="+mn-ea"/>
        <a:cs typeface="+mn-cs"/>
        <a:sym typeface="Calibri"/>
      </a:defRPr>
    </a:lvl5pPr>
    <a:lvl6pPr indent="1143000" latinLnBrk="0">
      <a:spcBef>
        <a:spcPts val="400"/>
      </a:spcBef>
      <a:defRPr sz="1200">
        <a:latin typeface="+mn-lt"/>
        <a:ea typeface="+mn-ea"/>
        <a:cs typeface="+mn-cs"/>
        <a:sym typeface="Calibri"/>
      </a:defRPr>
    </a:lvl6pPr>
    <a:lvl7pPr indent="1371600" latinLnBrk="0">
      <a:spcBef>
        <a:spcPts val="400"/>
      </a:spcBef>
      <a:defRPr sz="1200">
        <a:latin typeface="+mn-lt"/>
        <a:ea typeface="+mn-ea"/>
        <a:cs typeface="+mn-cs"/>
        <a:sym typeface="Calibri"/>
      </a:defRPr>
    </a:lvl7pPr>
    <a:lvl8pPr indent="1600200" latinLnBrk="0">
      <a:spcBef>
        <a:spcPts val="400"/>
      </a:spcBef>
      <a:defRPr sz="1200">
        <a:latin typeface="+mn-lt"/>
        <a:ea typeface="+mn-ea"/>
        <a:cs typeface="+mn-cs"/>
        <a:sym typeface="Calibri"/>
      </a:defRPr>
    </a:lvl8pPr>
    <a:lvl9pPr indent="1828800" latinLnBrk="0">
      <a:spcBef>
        <a:spcPts val="400"/>
      </a:spcBef>
      <a:defRPr sz="1200">
        <a:latin typeface="+mn-lt"/>
        <a:ea typeface="+mn-ea"/>
        <a:cs typeface="+mn-cs"/>
        <a:sym typeface="Calibri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Text"/>
          <p:cNvSpPr txBox="1">
            <a:spLocks noGrp="1"/>
          </p:cNvSpPr>
          <p:nvPr>
            <p:ph type="title"/>
          </p:nvPr>
        </p:nvSpPr>
        <p:spPr>
          <a:xfrm>
            <a:off x="457200" y="228865"/>
            <a:ext cx="8229600" cy="9525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19" name="Body Level One…"/>
          <p:cNvSpPr txBox="1">
            <a:spLocks noGrp="1"/>
          </p:cNvSpPr>
          <p:nvPr>
            <p:ph type="body" idx="1"/>
          </p:nvPr>
        </p:nvSpPr>
        <p:spPr>
          <a:xfrm>
            <a:off x="457200" y="1333500"/>
            <a:ext cx="8229600" cy="377163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har char="•"/>
            </a:lvl1pPr>
            <a:lvl5pPr marL="2194560" indent="-365760"/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8176" y="5314474"/>
            <a:ext cx="258624" cy="26924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457200" y="76729"/>
            <a:ext cx="8229600" cy="12567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457200" y="1333500"/>
            <a:ext cx="8229600" cy="4381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8176" y="5314473"/>
            <a:ext cx="258624" cy="2692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ransition spd="med"/>
  <p:txStyles>
    <p:title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4572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9144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13716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18288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titleStyle>
    <p:bodyStyle>
      <a:lvl1pPr marL="342900" marR="0" indent="-3429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»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783771" marR="0" indent="-326571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1219200" marR="0" indent="-3048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17373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2235200" marR="0" indent="-4064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»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2692400" marR="0" indent="-4064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3149600" marR="0" indent="-4064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3606800" marR="0" indent="-4064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4064000" marR="0" indent="-4064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medium.com/asecuritysite-when-bob-met-alice/rijndael-v-serpent-9bf47d1514f4?source=friends_link&amp;sk=ff9f5d351499ebbafca3c42b88fccc8a" TargetMode="External"/><Relationship Id="rId4" Type="http://schemas.openxmlformats.org/officeDocument/2006/relationships/image" Target="../media/image3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asecuritysite.com/encryption/aes_modes" TargetMode="Externa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asecuritysite.com/encryption/aes_modes?val=aaaaaaaaaaaaaaaaaaaaaaaaaaaaaaaaaaa%2Cpass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asecuritysite.com/subjects/chapter122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asecuritysite.com/encryption/rc4_key" TargetMode="External"/><Relationship Id="rId5" Type="http://schemas.openxmlformats.org/officeDocument/2006/relationships/image" Target="../media/image41.png"/><Relationship Id="rId4" Type="http://schemas.openxmlformats.org/officeDocument/2006/relationships/hyperlink" Target="https://asecuritysite.com/encryption/poly1305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asecuritysite.com/encryption/passes" TargetMode="Externa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medium.com/asecuritysite-when-bob-met-alice/boiling-every-ocean-on-the-planet-16-384-times-to-crack-a-single-key-a371fff425b3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coinmonks/boiling-every-ocean-on-the-planet-16-384-times-to-crack-a-single-key-a371fff425b3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2. Symmetric Key  Basics Block or Stream? Secret Key Methods Salting AES 3DES…"/>
          <p:cNvSpPr txBox="1">
            <a:spLocks noGrp="1"/>
          </p:cNvSpPr>
          <p:nvPr>
            <p:ph type="title" idx="4294967295"/>
          </p:nvPr>
        </p:nvSpPr>
        <p:spPr>
          <a:xfrm>
            <a:off x="468312" y="217437"/>
            <a:ext cx="5327651" cy="528012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>
              <a:defRPr b="1">
                <a:solidFill>
                  <a:srgbClr val="C00000"/>
                </a:solidFill>
              </a:defRPr>
            </a:pPr>
            <a:r>
              <a:rPr dirty="0"/>
              <a:t>2. Symmetric Key</a:t>
            </a:r>
            <a:br>
              <a:rPr dirty="0"/>
            </a:br>
            <a:br>
              <a:rPr dirty="0"/>
            </a:br>
            <a:r>
              <a:rPr sz="2000" b="0" dirty="0"/>
              <a:t>Basics</a:t>
            </a:r>
            <a:br>
              <a:rPr sz="2000" b="0" dirty="0"/>
            </a:br>
            <a:r>
              <a:rPr sz="2000" b="0" dirty="0"/>
              <a:t>Block or Stream?</a:t>
            </a:r>
            <a:br>
              <a:rPr sz="2000" b="0" dirty="0"/>
            </a:br>
            <a:r>
              <a:rPr sz="2000" b="0" dirty="0"/>
              <a:t>Secret Key Methods</a:t>
            </a:r>
            <a:br>
              <a:rPr sz="2000" b="0" dirty="0"/>
            </a:br>
            <a:r>
              <a:rPr sz="2000" b="0" dirty="0"/>
              <a:t>Salting</a:t>
            </a:r>
            <a:br>
              <a:rPr sz="2000" b="0" dirty="0"/>
            </a:br>
            <a:r>
              <a:rPr sz="2000" b="0" dirty="0"/>
              <a:t>AES</a:t>
            </a:r>
            <a:r>
              <a:rPr lang="en-US" sz="2000" b="0" dirty="0"/>
              <a:t>: Creation and Modes</a:t>
            </a:r>
            <a:br>
              <a:rPr sz="2000" b="0" dirty="0"/>
            </a:br>
            <a:r>
              <a:rPr sz="2000" b="0" dirty="0"/>
              <a:t>3DES</a:t>
            </a:r>
          </a:p>
          <a:p>
            <a:pPr algn="l">
              <a:defRPr b="1">
                <a:solidFill>
                  <a:srgbClr val="C00000"/>
                </a:solidFill>
              </a:defRPr>
            </a:pPr>
            <a:r>
              <a:rPr sz="2000" b="0" dirty="0"/>
              <a:t>ChaCha20/Poly1305 and RC4</a:t>
            </a:r>
            <a:br>
              <a:rPr sz="2000" b="0" dirty="0"/>
            </a:br>
            <a:r>
              <a:rPr sz="2000" b="0" dirty="0"/>
              <a:t>Key Entropy</a:t>
            </a:r>
            <a:br>
              <a:rPr sz="2000" b="0" dirty="0"/>
            </a:br>
            <a:br>
              <a:rPr sz="2000" b="0" dirty="0"/>
            </a:br>
            <a:r>
              <a:rPr sz="3000" dirty="0">
                <a:solidFill>
                  <a:srgbClr val="000000"/>
                </a:solidFill>
              </a:rPr>
              <a:t>Prof Bill Buchanan OBE</a:t>
            </a:r>
            <a:br>
              <a:rPr sz="3000" dirty="0">
                <a:solidFill>
                  <a:srgbClr val="000000"/>
                </a:solidFill>
              </a:rPr>
            </a:br>
            <a:r>
              <a:rPr sz="2000" b="0" dirty="0"/>
              <a:t>https://</a:t>
            </a:r>
            <a:r>
              <a:rPr sz="2000" b="0" dirty="0" err="1"/>
              <a:t>asecuritysite.com</a:t>
            </a:r>
            <a:r>
              <a:rPr sz="2000" b="0" dirty="0"/>
              <a:t>/</a:t>
            </a:r>
            <a:r>
              <a:rPr lang="en-US" sz="2000" b="0" dirty="0"/>
              <a:t>encryption</a:t>
            </a:r>
            <a:br>
              <a:rPr sz="2000" b="0" dirty="0"/>
            </a:br>
            <a:endParaRPr sz="2000" b="0" dirty="0"/>
          </a:p>
        </p:txBody>
      </p:sp>
      <p:pic>
        <p:nvPicPr>
          <p:cNvPr id="3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5553" y="224412"/>
            <a:ext cx="1631725" cy="2329687"/>
          </a:xfrm>
          <a:prstGeom prst="rect">
            <a:avLst/>
          </a:prstGeom>
          <a:ln w="12700">
            <a:miter lim="400000"/>
          </a:ln>
        </p:spPr>
      </p:pic>
      <p:pic>
        <p:nvPicPr>
          <p:cNvPr id="31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3856" y="295660"/>
            <a:ext cx="1369165" cy="1923162"/>
          </a:xfrm>
          <a:prstGeom prst="rect">
            <a:avLst/>
          </a:prstGeom>
          <a:ln w="12700">
            <a:miter lim="400000"/>
          </a:ln>
        </p:spPr>
      </p:pic>
      <p:pic>
        <p:nvPicPr>
          <p:cNvPr id="32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2038" y="3233039"/>
            <a:ext cx="1631724" cy="2309517"/>
          </a:xfrm>
          <a:prstGeom prst="rect">
            <a:avLst/>
          </a:prstGeom>
          <a:ln w="12700">
            <a:miter lim="400000"/>
          </a:ln>
        </p:spPr>
      </p:pic>
      <p:pic>
        <p:nvPicPr>
          <p:cNvPr id="33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8156" y="2648924"/>
            <a:ext cx="1400564" cy="192316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"/>
          <p:cNvSpPr txBox="1">
            <a:spLocks noGrp="1"/>
          </p:cNvSpPr>
          <p:nvPr>
            <p:ph type="title" idx="4294967295"/>
          </p:nvPr>
        </p:nvSpPr>
        <p:spPr>
          <a:xfrm>
            <a:off x="457200" y="228600"/>
            <a:ext cx="8229600" cy="9525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49" name="Body"/>
          <p:cNvSpPr txBox="1">
            <a:spLocks noGrp="1"/>
          </p:cNvSpPr>
          <p:nvPr>
            <p:ph type="body" idx="4294967295"/>
          </p:nvPr>
        </p:nvSpPr>
        <p:spPr>
          <a:xfrm>
            <a:off x="457200" y="1333500"/>
            <a:ext cx="8229600" cy="37719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50" name="image.tif" descr="image.t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itle"/>
          <p:cNvSpPr txBox="1">
            <a:spLocks noGrp="1"/>
          </p:cNvSpPr>
          <p:nvPr>
            <p:ph type="title" idx="4294967295"/>
          </p:nvPr>
        </p:nvSpPr>
        <p:spPr>
          <a:xfrm>
            <a:off x="457200" y="228600"/>
            <a:ext cx="8229600" cy="9525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53" name="Body"/>
          <p:cNvSpPr txBox="1">
            <a:spLocks noGrp="1"/>
          </p:cNvSpPr>
          <p:nvPr>
            <p:ph type="body" idx="4294967295"/>
          </p:nvPr>
        </p:nvSpPr>
        <p:spPr>
          <a:xfrm>
            <a:off x="457200" y="1333500"/>
            <a:ext cx="8229600" cy="37719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54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" y="0"/>
            <a:ext cx="9140825" cy="57435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"/>
          <p:cNvSpPr txBox="1">
            <a:spLocks noGrp="1"/>
          </p:cNvSpPr>
          <p:nvPr>
            <p:ph type="title" idx="4294967295"/>
          </p:nvPr>
        </p:nvSpPr>
        <p:spPr>
          <a:xfrm>
            <a:off x="457200" y="228600"/>
            <a:ext cx="8229600" cy="9525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57" name="Body"/>
          <p:cNvSpPr txBox="1">
            <a:spLocks noGrp="1"/>
          </p:cNvSpPr>
          <p:nvPr>
            <p:ph type="body" idx="4294967295"/>
          </p:nvPr>
        </p:nvSpPr>
        <p:spPr>
          <a:xfrm>
            <a:off x="457200" y="1333500"/>
            <a:ext cx="8229600" cy="37719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58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itle"/>
          <p:cNvSpPr txBox="1">
            <a:spLocks noGrp="1"/>
          </p:cNvSpPr>
          <p:nvPr>
            <p:ph type="title" idx="4294967295"/>
          </p:nvPr>
        </p:nvSpPr>
        <p:spPr>
          <a:xfrm>
            <a:off x="457200" y="228600"/>
            <a:ext cx="8229600" cy="9525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61" name="Body"/>
          <p:cNvSpPr txBox="1">
            <a:spLocks noGrp="1"/>
          </p:cNvSpPr>
          <p:nvPr>
            <p:ph type="body" idx="4294967295"/>
          </p:nvPr>
        </p:nvSpPr>
        <p:spPr>
          <a:xfrm>
            <a:off x="457200" y="1333500"/>
            <a:ext cx="8229600" cy="37719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62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itle"/>
          <p:cNvSpPr txBox="1">
            <a:spLocks noGrp="1"/>
          </p:cNvSpPr>
          <p:nvPr>
            <p:ph type="title" idx="4294967295"/>
          </p:nvPr>
        </p:nvSpPr>
        <p:spPr>
          <a:xfrm>
            <a:off x="457200" y="228600"/>
            <a:ext cx="8229600" cy="9525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65" name="Body"/>
          <p:cNvSpPr txBox="1">
            <a:spLocks noGrp="1"/>
          </p:cNvSpPr>
          <p:nvPr>
            <p:ph type="body" idx="4294967295"/>
          </p:nvPr>
        </p:nvSpPr>
        <p:spPr>
          <a:xfrm>
            <a:off x="457200" y="1333500"/>
            <a:ext cx="8229600" cy="37719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66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itle"/>
          <p:cNvSpPr txBox="1">
            <a:spLocks noGrp="1"/>
          </p:cNvSpPr>
          <p:nvPr>
            <p:ph type="title" idx="4294967295"/>
          </p:nvPr>
        </p:nvSpPr>
        <p:spPr>
          <a:xfrm>
            <a:off x="457200" y="228600"/>
            <a:ext cx="8229600" cy="9525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69" name="Body"/>
          <p:cNvSpPr txBox="1">
            <a:spLocks noGrp="1"/>
          </p:cNvSpPr>
          <p:nvPr>
            <p:ph type="body" idx="4294967295"/>
          </p:nvPr>
        </p:nvSpPr>
        <p:spPr>
          <a:xfrm>
            <a:off x="457200" y="1333500"/>
            <a:ext cx="8229600" cy="37719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70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itle"/>
          <p:cNvSpPr txBox="1">
            <a:spLocks noGrp="1"/>
          </p:cNvSpPr>
          <p:nvPr>
            <p:ph type="title" idx="4294967295"/>
          </p:nvPr>
        </p:nvSpPr>
        <p:spPr>
          <a:xfrm>
            <a:off x="457200" y="228600"/>
            <a:ext cx="8229600" cy="9525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73" name="Body"/>
          <p:cNvSpPr txBox="1">
            <a:spLocks noGrp="1"/>
          </p:cNvSpPr>
          <p:nvPr>
            <p:ph type="body" idx="4294967295"/>
          </p:nvPr>
        </p:nvSpPr>
        <p:spPr>
          <a:xfrm>
            <a:off x="457200" y="1333500"/>
            <a:ext cx="8229600" cy="37719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74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Title"/>
          <p:cNvSpPr txBox="1">
            <a:spLocks noGrp="1"/>
          </p:cNvSpPr>
          <p:nvPr>
            <p:ph type="title" idx="4294967295"/>
          </p:nvPr>
        </p:nvSpPr>
        <p:spPr>
          <a:xfrm>
            <a:off x="457200" y="228600"/>
            <a:ext cx="8229600" cy="9525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77" name="Body"/>
          <p:cNvSpPr txBox="1">
            <a:spLocks noGrp="1"/>
          </p:cNvSpPr>
          <p:nvPr>
            <p:ph type="body" idx="4294967295"/>
          </p:nvPr>
        </p:nvSpPr>
        <p:spPr>
          <a:xfrm>
            <a:off x="457200" y="1333500"/>
            <a:ext cx="8229600" cy="37719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78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"/>
          <p:cNvSpPr txBox="1">
            <a:spLocks noGrp="1"/>
          </p:cNvSpPr>
          <p:nvPr>
            <p:ph type="title" idx="4294967295"/>
          </p:nvPr>
        </p:nvSpPr>
        <p:spPr>
          <a:xfrm>
            <a:off x="457200" y="228600"/>
            <a:ext cx="8229600" cy="9525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81" name="Body"/>
          <p:cNvSpPr txBox="1">
            <a:spLocks noGrp="1"/>
          </p:cNvSpPr>
          <p:nvPr>
            <p:ph type="body" idx="4294967295"/>
          </p:nvPr>
        </p:nvSpPr>
        <p:spPr>
          <a:xfrm>
            <a:off x="457200" y="1333500"/>
            <a:ext cx="8229600" cy="37719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82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Title"/>
          <p:cNvSpPr txBox="1">
            <a:spLocks noGrp="1"/>
          </p:cNvSpPr>
          <p:nvPr>
            <p:ph type="title" idx="4294967295"/>
          </p:nvPr>
        </p:nvSpPr>
        <p:spPr>
          <a:xfrm>
            <a:off x="457200" y="228600"/>
            <a:ext cx="8229600" cy="9525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85" name="Body"/>
          <p:cNvSpPr txBox="1">
            <a:spLocks noGrp="1"/>
          </p:cNvSpPr>
          <p:nvPr>
            <p:ph type="body" idx="4294967295"/>
          </p:nvPr>
        </p:nvSpPr>
        <p:spPr>
          <a:xfrm>
            <a:off x="457200" y="1333500"/>
            <a:ext cx="8229600" cy="37719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86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89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90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4791602" y="1292567"/>
            <a:ext cx="5393446" cy="2808312"/>
          </a:xfrm>
          <a:prstGeom prst="rect">
            <a:avLst/>
          </a:prstGeom>
          <a:ln w="12700">
            <a:miter lim="400000"/>
          </a:ln>
        </p:spPr>
      </p:pic>
      <p:sp>
        <p:nvSpPr>
          <p:cNvPr id="91" name="Rectangle 3"/>
          <p:cNvSpPr txBox="1"/>
          <p:nvPr/>
        </p:nvSpPr>
        <p:spPr>
          <a:xfrm>
            <a:off x="457200" y="115087"/>
            <a:ext cx="4572000" cy="567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b="1"/>
            </a:pPr>
            <a:r>
              <a:t>Nvidia GeForce GTX 1080 Ti Specifications:</a:t>
            </a:r>
            <a:br/>
            <a:r>
              <a:rPr b="0"/>
              <a:t>– Graphics Processing Clusters: 6</a:t>
            </a:r>
            <a:br>
              <a:rPr b="0"/>
            </a:br>
            <a:r>
              <a:rPr b="0"/>
              <a:t>– Streaming Multiprocessors: 28</a:t>
            </a:r>
            <a:br>
              <a:rPr b="0"/>
            </a:br>
            <a:r>
              <a:rPr b="0"/>
              <a:t>– CUDA Cores (single precision): 3584</a:t>
            </a:r>
            <a:br>
              <a:rPr b="0"/>
            </a:br>
            <a:r>
              <a:rPr b="0"/>
              <a:t>– Texture Units: 224</a:t>
            </a:r>
            <a:br>
              <a:rPr b="0"/>
            </a:br>
            <a:r>
              <a:rPr b="0"/>
              <a:t>– ROP Units: 88</a:t>
            </a:r>
            <a:br>
              <a:rPr b="0"/>
            </a:br>
            <a:r>
              <a:rPr b="0"/>
              <a:t>– Base Clock: 1480 MHz</a:t>
            </a:r>
            <a:br>
              <a:rPr b="0"/>
            </a:br>
            <a:r>
              <a:rPr b="0"/>
              <a:t>– Boost Clock: 1582 MHz</a:t>
            </a:r>
            <a:br>
              <a:rPr b="0"/>
            </a:br>
            <a:r>
              <a:rPr b="0"/>
              <a:t>– Memory Clock: 5505 MHz</a:t>
            </a:r>
            <a:br>
              <a:rPr b="0"/>
            </a:br>
            <a:r>
              <a:rPr b="0"/>
              <a:t>– Memory Data Rate: 11 Gbps</a:t>
            </a:r>
            <a:br>
              <a:rPr b="0"/>
            </a:br>
            <a:r>
              <a:rPr b="0"/>
              <a:t>– L2 Cache Size: 2816K</a:t>
            </a:r>
            <a:br>
              <a:rPr b="0"/>
            </a:br>
            <a:r>
              <a:rPr b="0"/>
              <a:t>– Total Video Memory: 11264MB GDDR5X</a:t>
            </a:r>
            <a:br>
              <a:rPr b="0"/>
            </a:br>
            <a:r>
              <a:rPr b="0"/>
              <a:t>– Memory Interface: 352-bit</a:t>
            </a:r>
            <a:br>
              <a:rPr b="0"/>
            </a:br>
            <a:r>
              <a:rPr b="0"/>
              <a:t>– Total Memory Bandwidth: 484 GB/s</a:t>
            </a:r>
            <a:br>
              <a:rPr b="0"/>
            </a:br>
            <a:r>
              <a:rPr b="0"/>
              <a:t>– Texture Rate (Bilinear): 331.5 GigaTexels/sec</a:t>
            </a:r>
            <a:br>
              <a:rPr b="0"/>
            </a:br>
            <a:r>
              <a:rPr b="0"/>
              <a:t>– Fabrication Process: 16 nm</a:t>
            </a:r>
            <a:br>
              <a:rPr b="0"/>
            </a:br>
            <a:r>
              <a:rPr b="0"/>
              <a:t>– Transistor Count: 12 Billion</a:t>
            </a:r>
            <a:br>
              <a:rPr b="0"/>
            </a:br>
            <a:r>
              <a:rPr b="0"/>
              <a:t>– Connectors: 3 x DisplayPort, 1 x HDMI</a:t>
            </a:r>
            <a:br>
              <a:rPr b="0"/>
            </a:br>
            <a:r>
              <a:rPr b="0"/>
              <a:t>– Power Connectors: One 6-pin, One 8-pin</a:t>
            </a:r>
            <a:br>
              <a:rPr b="0"/>
            </a:br>
            <a:r>
              <a:rPr b="0"/>
              <a:t>– Recommended Power Supply: 600 Watts</a:t>
            </a:r>
          </a:p>
        </p:txBody>
      </p:sp>
      <p:pic>
        <p:nvPicPr>
          <p:cNvPr id="92" name="Picture 2" descr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1" y="1705372"/>
            <a:ext cx="8686801" cy="375221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" grpId="1" animBg="1" advAuto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95" name="Content Placeholder 3" descr="Content Placehold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1790700"/>
            <a:ext cx="4572000" cy="2857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96" name="Picture 5" descr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08" y="0"/>
            <a:ext cx="8996985" cy="571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2. Symmetric Key  Basics Block or Stream? Secret Key Methods Salting AES 3DES…"/>
          <p:cNvSpPr txBox="1">
            <a:spLocks noGrp="1"/>
          </p:cNvSpPr>
          <p:nvPr>
            <p:ph type="title" idx="4294967295"/>
          </p:nvPr>
        </p:nvSpPr>
        <p:spPr>
          <a:xfrm>
            <a:off x="468312" y="217437"/>
            <a:ext cx="5327651" cy="528012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>
              <a:defRPr b="1">
                <a:solidFill>
                  <a:srgbClr val="C00000"/>
                </a:solidFill>
              </a:defRPr>
            </a:pPr>
            <a:r>
              <a:rPr dirty="0"/>
              <a:t>2. Symmetric Key</a:t>
            </a:r>
            <a:br>
              <a:rPr dirty="0"/>
            </a:br>
            <a:br>
              <a:rPr dirty="0"/>
            </a:br>
            <a:r>
              <a:rPr sz="2000" b="0" dirty="0"/>
              <a:t>Basics</a:t>
            </a:r>
            <a:br>
              <a:rPr sz="2000" b="0" dirty="0"/>
            </a:br>
            <a:r>
              <a:rPr sz="2000" dirty="0"/>
              <a:t>Block or Stream?</a:t>
            </a:r>
            <a:br>
              <a:rPr sz="2000" b="0" dirty="0"/>
            </a:br>
            <a:r>
              <a:rPr sz="2000" b="0" dirty="0"/>
              <a:t>Secret Key Methods</a:t>
            </a:r>
            <a:br>
              <a:rPr sz="2000" b="0" dirty="0"/>
            </a:br>
            <a:r>
              <a:rPr sz="2000" b="0" dirty="0"/>
              <a:t>Salting</a:t>
            </a:r>
            <a:br>
              <a:rPr sz="2000" b="0" dirty="0"/>
            </a:br>
            <a:r>
              <a:rPr sz="2000" b="0" dirty="0"/>
              <a:t>AES</a:t>
            </a:r>
            <a:br>
              <a:rPr sz="2000" b="0" dirty="0"/>
            </a:br>
            <a:r>
              <a:rPr sz="2000" b="0" dirty="0"/>
              <a:t>3DES</a:t>
            </a:r>
          </a:p>
          <a:p>
            <a:pPr algn="l">
              <a:defRPr b="1">
                <a:solidFill>
                  <a:srgbClr val="C00000"/>
                </a:solidFill>
              </a:defRPr>
            </a:pPr>
            <a:r>
              <a:rPr sz="2000" b="0" dirty="0"/>
              <a:t>ChaCha20/Poly1305 and RC4</a:t>
            </a:r>
            <a:br>
              <a:rPr sz="2000" b="0" dirty="0"/>
            </a:br>
            <a:r>
              <a:rPr sz="2000" b="0" dirty="0"/>
              <a:t>Key Entropy</a:t>
            </a:r>
            <a:br>
              <a:rPr sz="2000" b="0" dirty="0"/>
            </a:br>
            <a:br>
              <a:rPr sz="2000" b="0" dirty="0"/>
            </a:br>
            <a:r>
              <a:rPr sz="3000" dirty="0">
                <a:solidFill>
                  <a:srgbClr val="000000"/>
                </a:solidFill>
              </a:rPr>
              <a:t>Prof Bill Buchanan OBE</a:t>
            </a:r>
            <a:br>
              <a:rPr sz="3000" dirty="0">
                <a:solidFill>
                  <a:srgbClr val="000000"/>
                </a:solidFill>
              </a:rPr>
            </a:br>
            <a:r>
              <a:rPr lang="en-GB" sz="2000" dirty="0"/>
              <a:t>https://</a:t>
            </a:r>
            <a:r>
              <a:rPr lang="en-GB" sz="2000" dirty="0" err="1"/>
              <a:t>asecuritysite.com</a:t>
            </a:r>
            <a:r>
              <a:rPr lang="en-GB" sz="2000" dirty="0"/>
              <a:t>/encryption</a:t>
            </a:r>
            <a:br>
              <a:rPr sz="2000" b="0" dirty="0"/>
            </a:br>
            <a:endParaRPr sz="2000" b="0" dirty="0"/>
          </a:p>
        </p:txBody>
      </p:sp>
      <p:pic>
        <p:nvPicPr>
          <p:cNvPr id="99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5553" y="224412"/>
            <a:ext cx="1631725" cy="2329687"/>
          </a:xfrm>
          <a:prstGeom prst="rect">
            <a:avLst/>
          </a:prstGeom>
          <a:ln w="12700">
            <a:miter lim="400000"/>
          </a:ln>
        </p:spPr>
      </p:pic>
      <p:pic>
        <p:nvPicPr>
          <p:cNvPr id="100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3856" y="295660"/>
            <a:ext cx="1369165" cy="1923162"/>
          </a:xfrm>
          <a:prstGeom prst="rect">
            <a:avLst/>
          </a:prstGeom>
          <a:ln w="12700">
            <a:miter lim="400000"/>
          </a:ln>
        </p:spPr>
      </p:pic>
      <p:pic>
        <p:nvPicPr>
          <p:cNvPr id="101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2038" y="3233039"/>
            <a:ext cx="1631724" cy="2309517"/>
          </a:xfrm>
          <a:prstGeom prst="rect">
            <a:avLst/>
          </a:prstGeom>
          <a:ln w="12700">
            <a:miter lim="400000"/>
          </a:ln>
        </p:spPr>
      </p:pic>
      <p:pic>
        <p:nvPicPr>
          <p:cNvPr id="102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8156" y="2648924"/>
            <a:ext cx="1400564" cy="192316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Title"/>
          <p:cNvSpPr txBox="1">
            <a:spLocks noGrp="1"/>
          </p:cNvSpPr>
          <p:nvPr>
            <p:ph type="title" idx="4294967295"/>
          </p:nvPr>
        </p:nvSpPr>
        <p:spPr>
          <a:xfrm>
            <a:off x="457200" y="228600"/>
            <a:ext cx="8229600" cy="9525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105" name="Body"/>
          <p:cNvSpPr txBox="1">
            <a:spLocks noGrp="1"/>
          </p:cNvSpPr>
          <p:nvPr>
            <p:ph type="body" idx="4294967295"/>
          </p:nvPr>
        </p:nvSpPr>
        <p:spPr>
          <a:xfrm>
            <a:off x="457200" y="1333500"/>
            <a:ext cx="8229600" cy="37719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106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Title"/>
          <p:cNvSpPr txBox="1">
            <a:spLocks noGrp="1"/>
          </p:cNvSpPr>
          <p:nvPr>
            <p:ph type="title" idx="4294967295"/>
          </p:nvPr>
        </p:nvSpPr>
        <p:spPr>
          <a:xfrm>
            <a:off x="457200" y="228600"/>
            <a:ext cx="8229600" cy="9525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109" name="Body"/>
          <p:cNvSpPr txBox="1">
            <a:spLocks noGrp="1"/>
          </p:cNvSpPr>
          <p:nvPr>
            <p:ph type="body" idx="4294967295"/>
          </p:nvPr>
        </p:nvSpPr>
        <p:spPr>
          <a:xfrm>
            <a:off x="457200" y="1333500"/>
            <a:ext cx="8229600" cy="37719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110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6880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Title"/>
          <p:cNvSpPr txBox="1">
            <a:spLocks noGrp="1"/>
          </p:cNvSpPr>
          <p:nvPr>
            <p:ph type="title" idx="4294967295"/>
          </p:nvPr>
        </p:nvSpPr>
        <p:spPr>
          <a:xfrm>
            <a:off x="457200" y="228600"/>
            <a:ext cx="8229600" cy="9525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pic>
        <p:nvPicPr>
          <p:cNvPr id="113" name="image.tif" descr="image.t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673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adding"/>
          <p:cNvSpPr txBox="1">
            <a:spLocks noGrp="1"/>
          </p:cNvSpPr>
          <p:nvPr>
            <p:ph type="title" idx="4294967295"/>
          </p:nvPr>
        </p:nvSpPr>
        <p:spPr>
          <a:xfrm>
            <a:off x="457200" y="228600"/>
            <a:ext cx="8229600" cy="9525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t>Padding</a:t>
            </a:r>
          </a:p>
        </p:txBody>
      </p:sp>
      <p:sp>
        <p:nvSpPr>
          <p:cNvPr id="116" name="CMS (Cryptographic Message Syntax). This pads with the same value as the number of padding bytes. Defined in RFC 5652, PKCS#5, PKCS#7 and RFC 1423 PEM.…"/>
          <p:cNvSpPr txBox="1">
            <a:spLocks noGrp="1"/>
          </p:cNvSpPr>
          <p:nvPr>
            <p:ph type="body" idx="4294967295"/>
          </p:nvPr>
        </p:nvSpPr>
        <p:spPr>
          <a:xfrm>
            <a:off x="457200" y="1333500"/>
            <a:ext cx="8229600" cy="37719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spcBef>
                <a:spcPts val="400"/>
              </a:spcBef>
              <a:buChar char="•"/>
              <a:defRPr sz="2000" b="1"/>
            </a:pPr>
            <a:r>
              <a:t>CMS</a:t>
            </a:r>
            <a:r>
              <a:rPr b="0"/>
              <a:t> (Cryptographic Message Syntax). This pads with the same value as the number of padding bytes. Defined in RFC 5652, PKCS#5, PKCS#7 and RFC 1423 PEM.</a:t>
            </a:r>
          </a:p>
          <a:p>
            <a:pPr>
              <a:spcBef>
                <a:spcPts val="400"/>
              </a:spcBef>
              <a:buChar char="•"/>
              <a:defRPr sz="2000" b="1"/>
            </a:pPr>
            <a:r>
              <a:t>Bits</a:t>
            </a:r>
            <a:r>
              <a:rPr b="0"/>
              <a:t>. This pads with 0x80 (10000000) followed by zero (null) bytes. Defined in ANSI X.923 and ISO/IEC 9797-1.</a:t>
            </a:r>
          </a:p>
          <a:p>
            <a:pPr>
              <a:spcBef>
                <a:spcPts val="400"/>
              </a:spcBef>
              <a:buChar char="•"/>
              <a:defRPr sz="2000" b="1"/>
            </a:pPr>
            <a:r>
              <a:t>ZeroLength</a:t>
            </a:r>
            <a:r>
              <a:rPr b="0"/>
              <a:t>. This pads with zeros except for the last byte which is equal to the number (length) of padding bytes.</a:t>
            </a:r>
          </a:p>
          <a:p>
            <a:pPr>
              <a:spcBef>
                <a:spcPts val="400"/>
              </a:spcBef>
              <a:buChar char="•"/>
              <a:defRPr sz="2000" b="1"/>
            </a:pPr>
            <a:r>
              <a:t>Null</a:t>
            </a:r>
            <a:r>
              <a:rPr b="0"/>
              <a:t>. This pads will NULL bytes. This is only used with ASCII text.</a:t>
            </a:r>
          </a:p>
          <a:p>
            <a:pPr>
              <a:spcBef>
                <a:spcPts val="400"/>
              </a:spcBef>
              <a:buChar char="•"/>
              <a:defRPr sz="2000" b="1"/>
            </a:pPr>
            <a:r>
              <a:t>Space</a:t>
            </a:r>
            <a:r>
              <a:rPr b="0"/>
              <a:t>. This pads  with spaces. This is only used with ASCII text.</a:t>
            </a:r>
          </a:p>
          <a:p>
            <a:pPr>
              <a:spcBef>
                <a:spcPts val="400"/>
              </a:spcBef>
              <a:buChar char="•"/>
              <a:defRPr sz="2000" b="1"/>
            </a:pPr>
            <a:r>
              <a:t>Random</a:t>
            </a:r>
            <a:r>
              <a:rPr b="0"/>
              <a:t>. This pads with random bytes with the last byte defined by the number of padding bytes.</a:t>
            </a:r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adding"/>
          <p:cNvSpPr txBox="1">
            <a:spLocks noGrp="1"/>
          </p:cNvSpPr>
          <p:nvPr>
            <p:ph type="title" idx="4294967295"/>
          </p:nvPr>
        </p:nvSpPr>
        <p:spPr>
          <a:xfrm>
            <a:off x="457200" y="228600"/>
            <a:ext cx="8229600" cy="9525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t>Padding</a:t>
            </a:r>
          </a:p>
        </p:txBody>
      </p:sp>
      <p:sp>
        <p:nvSpPr>
          <p:cNvPr id="119" name="After padding (CMS): 68656c6c6f0b0b0b0b0b0b0b0b0b0b0b Cipher (ECB): 0a7ec77951291795bac6690c9e7f4c0d…"/>
          <p:cNvSpPr txBox="1">
            <a:spLocks noGrp="1"/>
          </p:cNvSpPr>
          <p:nvPr>
            <p:ph type="body" idx="4294967295"/>
          </p:nvPr>
        </p:nvSpPr>
        <p:spPr>
          <a:xfrm>
            <a:off x="457200" y="1333500"/>
            <a:ext cx="8229600" cy="37719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spcBef>
                <a:spcPts val="400"/>
              </a:spcBef>
              <a:buChar char="•"/>
              <a:defRPr sz="2000"/>
            </a:pPr>
            <a:r>
              <a:t>After padding (CMS): 68656c6c6f0b0b0b0b0b0b0b0b0b0b0b</a:t>
            </a:r>
            <a:br/>
            <a:r>
              <a:t>Cipher (ECB): 0a7ec77951291795bac6690c9e7f4c0d</a:t>
            </a:r>
          </a:p>
          <a:p>
            <a:pPr>
              <a:spcBef>
                <a:spcPts val="400"/>
              </a:spcBef>
              <a:buChar char="•"/>
              <a:defRPr sz="2000"/>
            </a:pPr>
            <a:r>
              <a:t>After padding (Bit): 68656c6c6f8000000000000000000000</a:t>
            </a:r>
            <a:br/>
            <a:r>
              <a:t>Cipher (ECB): 731abffc2e3b2c2b5caa9ca2339344f9</a:t>
            </a:r>
          </a:p>
          <a:p>
            <a:pPr>
              <a:spcBef>
                <a:spcPts val="400"/>
              </a:spcBef>
              <a:buChar char="•"/>
              <a:defRPr sz="2000"/>
            </a:pPr>
            <a:r>
              <a:t>After padding (ZeroLen): 68656c6c6f000000000000000000000a</a:t>
            </a:r>
            <a:br/>
            <a:r>
              <a:t>Cipher (ECB): d28e2f7e8e44e068732b292bde444245</a:t>
            </a:r>
          </a:p>
          <a:p>
            <a:pPr>
              <a:spcBef>
                <a:spcPts val="400"/>
              </a:spcBef>
              <a:buChar char="•"/>
              <a:defRPr sz="2000"/>
            </a:pPr>
            <a:r>
              <a:t>After padding (Null): 68656c6c6f0000000000000000000000</a:t>
            </a:r>
            <a:br/>
            <a:r>
              <a:t>Cipher (ECB): 444797422460453d95856eb2a1520ece</a:t>
            </a:r>
          </a:p>
          <a:p>
            <a:pPr>
              <a:spcBef>
                <a:spcPts val="400"/>
              </a:spcBef>
              <a:buChar char="•"/>
              <a:defRPr sz="2000"/>
            </a:pPr>
            <a:r>
              <a:t>After padding (Random): 68656c6c6</a:t>
            </a:r>
            <a:r>
              <a:rPr i="1"/>
              <a:t>ffc6ecfd884a38798d62</a:t>
            </a:r>
            <a:r>
              <a:t>a</a:t>
            </a:r>
            <a:r>
              <a:rPr b="1"/>
              <a:t>0a</a:t>
            </a:r>
            <a:br>
              <a:rPr b="1"/>
            </a:br>
            <a:r>
              <a:t>Cipher (ECB): c2c88b4364d2c2dc6f2cac9ab73c995d</a:t>
            </a:r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2. Symmetric Key  Basics Block or Stream? Secret Key Methods Salting AES 3DES…"/>
          <p:cNvSpPr txBox="1">
            <a:spLocks noGrp="1"/>
          </p:cNvSpPr>
          <p:nvPr>
            <p:ph type="title" idx="4294967295"/>
          </p:nvPr>
        </p:nvSpPr>
        <p:spPr>
          <a:xfrm>
            <a:off x="468312" y="217437"/>
            <a:ext cx="5327651" cy="528012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>
              <a:defRPr b="1">
                <a:solidFill>
                  <a:srgbClr val="C00000"/>
                </a:solidFill>
              </a:defRPr>
            </a:pPr>
            <a:r>
              <a:rPr dirty="0"/>
              <a:t>2. Symmetric Key</a:t>
            </a:r>
            <a:br>
              <a:rPr dirty="0"/>
            </a:br>
            <a:br>
              <a:rPr dirty="0"/>
            </a:br>
            <a:r>
              <a:rPr sz="2000" b="0" dirty="0"/>
              <a:t>Basics</a:t>
            </a:r>
            <a:br>
              <a:rPr sz="2000" b="0" dirty="0"/>
            </a:br>
            <a:r>
              <a:rPr sz="2000" b="0" dirty="0"/>
              <a:t>Block or Stream?</a:t>
            </a:r>
            <a:br>
              <a:rPr sz="2000" b="0" dirty="0"/>
            </a:br>
            <a:r>
              <a:rPr sz="2000" dirty="0"/>
              <a:t>Secret Key Methods</a:t>
            </a:r>
            <a:br>
              <a:rPr sz="2000" b="0" dirty="0"/>
            </a:br>
            <a:r>
              <a:rPr sz="2000" b="0" dirty="0"/>
              <a:t>Salting</a:t>
            </a:r>
            <a:br>
              <a:rPr sz="2000" b="0" dirty="0"/>
            </a:br>
            <a:r>
              <a:rPr sz="2000" b="0" dirty="0"/>
              <a:t>AES</a:t>
            </a:r>
            <a:br>
              <a:rPr sz="2000" b="0" dirty="0"/>
            </a:br>
            <a:r>
              <a:rPr sz="2000" b="0" dirty="0"/>
              <a:t>3DES</a:t>
            </a:r>
          </a:p>
          <a:p>
            <a:pPr algn="l">
              <a:defRPr b="1">
                <a:solidFill>
                  <a:srgbClr val="C00000"/>
                </a:solidFill>
              </a:defRPr>
            </a:pPr>
            <a:r>
              <a:rPr sz="2000" b="0" dirty="0"/>
              <a:t>ChaCha20/Poly1305</a:t>
            </a:r>
            <a:br>
              <a:rPr sz="2000" b="0" dirty="0"/>
            </a:br>
            <a:r>
              <a:rPr sz="2000" b="0" dirty="0"/>
              <a:t>Key Entropy</a:t>
            </a:r>
            <a:br>
              <a:rPr sz="2000" b="0" dirty="0"/>
            </a:br>
            <a:br>
              <a:rPr sz="2000" b="0" dirty="0"/>
            </a:br>
            <a:r>
              <a:rPr sz="3000" dirty="0">
                <a:solidFill>
                  <a:srgbClr val="000000"/>
                </a:solidFill>
              </a:rPr>
              <a:t>Prof Bill Buchanan OBE</a:t>
            </a:r>
            <a:br>
              <a:rPr sz="3000" dirty="0">
                <a:solidFill>
                  <a:srgbClr val="000000"/>
                </a:solidFill>
              </a:rPr>
            </a:br>
            <a:r>
              <a:rPr lang="en-GB" sz="2000" dirty="0"/>
              <a:t>https://</a:t>
            </a:r>
            <a:r>
              <a:rPr lang="en-GB" sz="2000" dirty="0" err="1"/>
              <a:t>asecuritysite.com</a:t>
            </a:r>
            <a:r>
              <a:rPr lang="en-GB" sz="2000" dirty="0"/>
              <a:t>/encryption</a:t>
            </a:r>
            <a:br>
              <a:rPr sz="2000" b="0" dirty="0"/>
            </a:br>
            <a:endParaRPr sz="2000" b="0" dirty="0"/>
          </a:p>
        </p:txBody>
      </p:sp>
      <p:pic>
        <p:nvPicPr>
          <p:cNvPr id="12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5553" y="224412"/>
            <a:ext cx="1631725" cy="2329687"/>
          </a:xfrm>
          <a:prstGeom prst="rect">
            <a:avLst/>
          </a:prstGeom>
          <a:ln w="12700">
            <a:miter lim="400000"/>
          </a:ln>
        </p:spPr>
      </p:pic>
      <p:pic>
        <p:nvPicPr>
          <p:cNvPr id="123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3856" y="295660"/>
            <a:ext cx="1369165" cy="1923162"/>
          </a:xfrm>
          <a:prstGeom prst="rect">
            <a:avLst/>
          </a:prstGeom>
          <a:ln w="12700">
            <a:miter lim="400000"/>
          </a:ln>
        </p:spPr>
      </p:pic>
      <p:pic>
        <p:nvPicPr>
          <p:cNvPr id="124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2038" y="3233039"/>
            <a:ext cx="1631724" cy="2309517"/>
          </a:xfrm>
          <a:prstGeom prst="rect">
            <a:avLst/>
          </a:prstGeom>
          <a:ln w="12700">
            <a:miter lim="400000"/>
          </a:ln>
        </p:spPr>
      </p:pic>
      <p:pic>
        <p:nvPicPr>
          <p:cNvPr id="125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8156" y="2648924"/>
            <a:ext cx="1400564" cy="192316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Title"/>
          <p:cNvSpPr txBox="1">
            <a:spLocks noGrp="1"/>
          </p:cNvSpPr>
          <p:nvPr>
            <p:ph type="title" idx="4294967295"/>
          </p:nvPr>
        </p:nvSpPr>
        <p:spPr>
          <a:xfrm>
            <a:off x="457200" y="228600"/>
            <a:ext cx="8229600" cy="9525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128" name="Body"/>
          <p:cNvSpPr txBox="1">
            <a:spLocks noGrp="1"/>
          </p:cNvSpPr>
          <p:nvPr>
            <p:ph type="body" idx="4294967295"/>
          </p:nvPr>
        </p:nvSpPr>
        <p:spPr>
          <a:xfrm>
            <a:off x="457200" y="1333500"/>
            <a:ext cx="8229600" cy="37719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129" name="image.tif" descr="image.t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Graphical user interface&#10;&#10;Description automatically generated">
            <a:extLst>
              <a:ext uri="{FF2B5EF4-FFF2-40B4-BE49-F238E27FC236}">
                <a16:creationId xmlns:a16="http://schemas.microsoft.com/office/drawing/2014/main" id="{9968D421-3F0D-AF44-A1E7-D1ED890B76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090" y="-73152"/>
            <a:ext cx="4738688" cy="5715000"/>
          </a:xfrm>
          <a:prstGeom prst="rect">
            <a:avLst/>
          </a:prstGeom>
        </p:spPr>
      </p:pic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E5A70A2-1779-D74C-86CC-9933D00220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3651" y="1289304"/>
            <a:ext cx="6584254" cy="3754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18498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Title"/>
          <p:cNvSpPr txBox="1">
            <a:spLocks noGrp="1"/>
          </p:cNvSpPr>
          <p:nvPr>
            <p:ph type="title" idx="4294967295"/>
          </p:nvPr>
        </p:nvSpPr>
        <p:spPr>
          <a:xfrm>
            <a:off x="457200" y="228600"/>
            <a:ext cx="8229600" cy="9525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132" name="Body"/>
          <p:cNvSpPr txBox="1">
            <a:spLocks noGrp="1"/>
          </p:cNvSpPr>
          <p:nvPr>
            <p:ph type="body" idx="4294967295"/>
          </p:nvPr>
        </p:nvSpPr>
        <p:spPr>
          <a:xfrm>
            <a:off x="457200" y="1333500"/>
            <a:ext cx="8229600" cy="37719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133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87" y="0"/>
            <a:ext cx="9117013" cy="5689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Title"/>
          <p:cNvSpPr txBox="1">
            <a:spLocks noGrp="1"/>
          </p:cNvSpPr>
          <p:nvPr>
            <p:ph type="title" idx="4294967295"/>
          </p:nvPr>
        </p:nvSpPr>
        <p:spPr>
          <a:xfrm>
            <a:off x="457200" y="228600"/>
            <a:ext cx="8229600" cy="9525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136" name="Body"/>
          <p:cNvSpPr txBox="1">
            <a:spLocks noGrp="1"/>
          </p:cNvSpPr>
          <p:nvPr>
            <p:ph type="body" idx="4294967295"/>
          </p:nvPr>
        </p:nvSpPr>
        <p:spPr>
          <a:xfrm>
            <a:off x="457200" y="1333500"/>
            <a:ext cx="8229600" cy="37719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137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62" y="0"/>
            <a:ext cx="9113838" cy="571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2. Symmetric Key  Basics Block or Stream? Secret Key Methods Salting AES 3DES…"/>
          <p:cNvSpPr txBox="1">
            <a:spLocks noGrp="1"/>
          </p:cNvSpPr>
          <p:nvPr>
            <p:ph type="title" idx="4294967295"/>
          </p:nvPr>
        </p:nvSpPr>
        <p:spPr>
          <a:xfrm>
            <a:off x="468312" y="217437"/>
            <a:ext cx="5327651" cy="528012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>
              <a:defRPr b="1">
                <a:solidFill>
                  <a:srgbClr val="C00000"/>
                </a:solidFill>
              </a:defRPr>
            </a:pPr>
            <a:r>
              <a:rPr dirty="0"/>
              <a:t>2. Symmetric Key</a:t>
            </a:r>
            <a:br>
              <a:rPr dirty="0"/>
            </a:br>
            <a:br>
              <a:rPr dirty="0"/>
            </a:br>
            <a:r>
              <a:rPr sz="2000" b="0" dirty="0"/>
              <a:t>Basics</a:t>
            </a:r>
            <a:br>
              <a:rPr sz="2000" b="0" dirty="0"/>
            </a:br>
            <a:r>
              <a:rPr sz="2000" b="0" dirty="0"/>
              <a:t>Block or Stream?</a:t>
            </a:r>
            <a:br>
              <a:rPr sz="2000" b="0" dirty="0"/>
            </a:br>
            <a:r>
              <a:rPr sz="2000" b="0" dirty="0"/>
              <a:t>Secret Key Methods</a:t>
            </a:r>
            <a:br>
              <a:rPr sz="2000" b="0" dirty="0"/>
            </a:br>
            <a:r>
              <a:rPr sz="2000" dirty="0"/>
              <a:t>Salting</a:t>
            </a:r>
            <a:br>
              <a:rPr sz="2000" b="0" dirty="0"/>
            </a:br>
            <a:r>
              <a:rPr sz="2000" b="0" dirty="0"/>
              <a:t>AES</a:t>
            </a:r>
            <a:br>
              <a:rPr sz="2000" b="0" dirty="0"/>
            </a:br>
            <a:r>
              <a:rPr sz="2000" b="0" dirty="0"/>
              <a:t>3DES</a:t>
            </a:r>
          </a:p>
          <a:p>
            <a:pPr algn="l">
              <a:defRPr b="1">
                <a:solidFill>
                  <a:srgbClr val="C00000"/>
                </a:solidFill>
              </a:defRPr>
            </a:pPr>
            <a:r>
              <a:rPr sz="2000" b="0" dirty="0"/>
              <a:t>ChaCha20/Poly1305</a:t>
            </a:r>
            <a:br>
              <a:rPr sz="2000" b="0" dirty="0"/>
            </a:br>
            <a:r>
              <a:rPr sz="2000" b="0" dirty="0"/>
              <a:t>Key Entropy</a:t>
            </a:r>
            <a:br>
              <a:rPr sz="2000" b="0" dirty="0"/>
            </a:br>
            <a:br>
              <a:rPr sz="2000" b="0" dirty="0"/>
            </a:br>
            <a:r>
              <a:rPr sz="3000" dirty="0">
                <a:solidFill>
                  <a:srgbClr val="000000"/>
                </a:solidFill>
              </a:rPr>
              <a:t>Prof Bill Buchanan OBE</a:t>
            </a:r>
            <a:br>
              <a:rPr sz="3000" dirty="0">
                <a:solidFill>
                  <a:srgbClr val="000000"/>
                </a:solidFill>
              </a:rPr>
            </a:br>
            <a:r>
              <a:rPr lang="en-GB" sz="2000" dirty="0"/>
              <a:t>https://</a:t>
            </a:r>
            <a:r>
              <a:rPr lang="en-GB" sz="2000" dirty="0" err="1"/>
              <a:t>asecuritysite.com</a:t>
            </a:r>
            <a:r>
              <a:rPr lang="en-GB" sz="2000" dirty="0"/>
              <a:t>/encryption</a:t>
            </a:r>
            <a:br>
              <a:rPr sz="2000" b="0" dirty="0"/>
            </a:br>
            <a:endParaRPr sz="2000" b="0" dirty="0"/>
          </a:p>
        </p:txBody>
      </p:sp>
      <p:pic>
        <p:nvPicPr>
          <p:cNvPr id="14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5553" y="224412"/>
            <a:ext cx="1631725" cy="2329687"/>
          </a:xfrm>
          <a:prstGeom prst="rect">
            <a:avLst/>
          </a:prstGeom>
          <a:ln w="12700">
            <a:miter lim="400000"/>
          </a:ln>
        </p:spPr>
      </p:pic>
      <p:pic>
        <p:nvPicPr>
          <p:cNvPr id="141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3856" y="295660"/>
            <a:ext cx="1369165" cy="1923162"/>
          </a:xfrm>
          <a:prstGeom prst="rect">
            <a:avLst/>
          </a:prstGeom>
          <a:ln w="12700">
            <a:miter lim="400000"/>
          </a:ln>
        </p:spPr>
      </p:pic>
      <p:pic>
        <p:nvPicPr>
          <p:cNvPr id="142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2038" y="3233039"/>
            <a:ext cx="1631724" cy="2309517"/>
          </a:xfrm>
          <a:prstGeom prst="rect">
            <a:avLst/>
          </a:prstGeom>
          <a:ln w="12700">
            <a:miter lim="400000"/>
          </a:ln>
        </p:spPr>
      </p:pic>
      <p:pic>
        <p:nvPicPr>
          <p:cNvPr id="143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8156" y="2648924"/>
            <a:ext cx="1400564" cy="192316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Title"/>
          <p:cNvSpPr txBox="1">
            <a:spLocks noGrp="1"/>
          </p:cNvSpPr>
          <p:nvPr>
            <p:ph type="title" idx="4294967295"/>
          </p:nvPr>
        </p:nvSpPr>
        <p:spPr>
          <a:xfrm>
            <a:off x="457200" y="228600"/>
            <a:ext cx="8229600" cy="9525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146" name="Body"/>
          <p:cNvSpPr txBox="1">
            <a:spLocks noGrp="1"/>
          </p:cNvSpPr>
          <p:nvPr>
            <p:ph type="body" idx="4294967295"/>
          </p:nvPr>
        </p:nvSpPr>
        <p:spPr>
          <a:xfrm>
            <a:off x="457200" y="1333500"/>
            <a:ext cx="8229600" cy="37719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147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1023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Title"/>
          <p:cNvSpPr txBox="1">
            <a:spLocks noGrp="1"/>
          </p:cNvSpPr>
          <p:nvPr>
            <p:ph type="title" idx="4294967295"/>
          </p:nvPr>
        </p:nvSpPr>
        <p:spPr>
          <a:xfrm>
            <a:off x="457200" y="228600"/>
            <a:ext cx="8229600" cy="9525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150" name="Body"/>
          <p:cNvSpPr txBox="1">
            <a:spLocks noGrp="1"/>
          </p:cNvSpPr>
          <p:nvPr>
            <p:ph type="body" idx="4294967295"/>
          </p:nvPr>
        </p:nvSpPr>
        <p:spPr>
          <a:xfrm>
            <a:off x="457200" y="1333500"/>
            <a:ext cx="8229600" cy="37719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151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261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Title"/>
          <p:cNvSpPr txBox="1">
            <a:spLocks noGrp="1"/>
          </p:cNvSpPr>
          <p:nvPr>
            <p:ph type="title" idx="4294967295"/>
          </p:nvPr>
        </p:nvSpPr>
        <p:spPr>
          <a:xfrm>
            <a:off x="457200" y="228600"/>
            <a:ext cx="8229600" cy="9525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154" name="Body"/>
          <p:cNvSpPr txBox="1">
            <a:spLocks noGrp="1"/>
          </p:cNvSpPr>
          <p:nvPr>
            <p:ph type="body" idx="4294967295"/>
          </p:nvPr>
        </p:nvSpPr>
        <p:spPr>
          <a:xfrm>
            <a:off x="457200" y="1333500"/>
            <a:ext cx="8229600" cy="37719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155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Title"/>
          <p:cNvSpPr txBox="1">
            <a:spLocks noGrp="1"/>
          </p:cNvSpPr>
          <p:nvPr>
            <p:ph type="title" idx="4294967295"/>
          </p:nvPr>
        </p:nvSpPr>
        <p:spPr>
          <a:xfrm>
            <a:off x="457200" y="228600"/>
            <a:ext cx="8229600" cy="9525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158" name="Body"/>
          <p:cNvSpPr txBox="1">
            <a:spLocks noGrp="1"/>
          </p:cNvSpPr>
          <p:nvPr>
            <p:ph type="body" idx="4294967295"/>
          </p:nvPr>
        </p:nvSpPr>
        <p:spPr>
          <a:xfrm>
            <a:off x="457200" y="1333500"/>
            <a:ext cx="8229600" cy="37719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159" name="image.tif" descr="image.t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3512"/>
            <a:ext cx="6921500" cy="55229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2. Symmetric Key  Basics Block or Stream? Secret Key Methods Salting AES 3DES…"/>
          <p:cNvSpPr txBox="1">
            <a:spLocks noGrp="1"/>
          </p:cNvSpPr>
          <p:nvPr>
            <p:ph type="title" idx="4294967295"/>
          </p:nvPr>
        </p:nvSpPr>
        <p:spPr>
          <a:xfrm>
            <a:off x="468312" y="217437"/>
            <a:ext cx="5327651" cy="528012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>
              <a:defRPr b="1">
                <a:solidFill>
                  <a:srgbClr val="C00000"/>
                </a:solidFill>
              </a:defRPr>
            </a:pPr>
            <a:r>
              <a:rPr dirty="0"/>
              <a:t>2. Symmetric Key</a:t>
            </a:r>
            <a:br>
              <a:rPr dirty="0"/>
            </a:br>
            <a:br>
              <a:rPr dirty="0"/>
            </a:br>
            <a:r>
              <a:rPr sz="2000" b="0" dirty="0"/>
              <a:t>Basics</a:t>
            </a:r>
            <a:br>
              <a:rPr sz="2000" b="0" dirty="0"/>
            </a:br>
            <a:r>
              <a:rPr sz="2000" b="0" dirty="0"/>
              <a:t>Block or Stream?</a:t>
            </a:r>
            <a:br>
              <a:rPr sz="2000" b="0" dirty="0"/>
            </a:br>
            <a:r>
              <a:rPr sz="2000" b="0" dirty="0"/>
              <a:t>Secret Key Methods</a:t>
            </a:r>
            <a:br>
              <a:rPr sz="2000" b="0" dirty="0"/>
            </a:br>
            <a:r>
              <a:rPr sz="2000" b="0" dirty="0"/>
              <a:t>Salting</a:t>
            </a:r>
            <a:br>
              <a:rPr sz="2000" b="0" dirty="0"/>
            </a:br>
            <a:r>
              <a:rPr sz="2000" dirty="0"/>
              <a:t>AES</a:t>
            </a:r>
            <a:br>
              <a:rPr sz="2000" b="0" dirty="0"/>
            </a:br>
            <a:r>
              <a:rPr sz="2000" b="0" dirty="0"/>
              <a:t>3DES</a:t>
            </a:r>
          </a:p>
          <a:p>
            <a:pPr algn="l">
              <a:defRPr b="1">
                <a:solidFill>
                  <a:srgbClr val="C00000"/>
                </a:solidFill>
              </a:defRPr>
            </a:pPr>
            <a:r>
              <a:rPr sz="2000" b="0" dirty="0"/>
              <a:t>ChaCha20/Poly1305 and RC4</a:t>
            </a:r>
            <a:br>
              <a:rPr sz="2000" b="0" dirty="0"/>
            </a:br>
            <a:r>
              <a:rPr sz="2000" b="0" dirty="0"/>
              <a:t>Key Entropy</a:t>
            </a:r>
            <a:br>
              <a:rPr sz="2000" b="0" dirty="0"/>
            </a:br>
            <a:br>
              <a:rPr sz="2000" b="0" dirty="0"/>
            </a:br>
            <a:r>
              <a:rPr sz="3000" dirty="0">
                <a:solidFill>
                  <a:srgbClr val="000000"/>
                </a:solidFill>
              </a:rPr>
              <a:t>Prof Bill Buchanan OBE</a:t>
            </a:r>
            <a:br>
              <a:rPr sz="3000" dirty="0">
                <a:solidFill>
                  <a:srgbClr val="000000"/>
                </a:solidFill>
              </a:rPr>
            </a:br>
            <a:r>
              <a:rPr lang="en-GB" sz="2000" dirty="0"/>
              <a:t>https://</a:t>
            </a:r>
            <a:r>
              <a:rPr lang="en-GB" sz="2000" dirty="0" err="1"/>
              <a:t>asecuritysite.com</a:t>
            </a:r>
            <a:r>
              <a:rPr lang="en-GB" sz="2000" dirty="0"/>
              <a:t>/encryption</a:t>
            </a:r>
            <a:br>
              <a:rPr sz="2000" b="0" dirty="0"/>
            </a:br>
            <a:endParaRPr sz="2000" b="0" dirty="0"/>
          </a:p>
        </p:txBody>
      </p:sp>
      <p:pic>
        <p:nvPicPr>
          <p:cNvPr id="16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5553" y="224412"/>
            <a:ext cx="1631725" cy="2329687"/>
          </a:xfrm>
          <a:prstGeom prst="rect">
            <a:avLst/>
          </a:prstGeom>
          <a:ln w="12700">
            <a:miter lim="400000"/>
          </a:ln>
        </p:spPr>
      </p:pic>
      <p:pic>
        <p:nvPicPr>
          <p:cNvPr id="163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3856" y="295660"/>
            <a:ext cx="1369165" cy="1923162"/>
          </a:xfrm>
          <a:prstGeom prst="rect">
            <a:avLst/>
          </a:prstGeom>
          <a:ln w="12700">
            <a:miter lim="400000"/>
          </a:ln>
        </p:spPr>
      </p:pic>
      <p:pic>
        <p:nvPicPr>
          <p:cNvPr id="164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2038" y="3233039"/>
            <a:ext cx="1631724" cy="2309517"/>
          </a:xfrm>
          <a:prstGeom prst="rect">
            <a:avLst/>
          </a:prstGeom>
          <a:ln w="12700">
            <a:miter lim="400000"/>
          </a:ln>
        </p:spPr>
      </p:pic>
      <p:pic>
        <p:nvPicPr>
          <p:cNvPr id="165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8156" y="2648924"/>
            <a:ext cx="1400564" cy="192316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AES"/>
          <p:cNvSpPr txBox="1">
            <a:spLocks noGrp="1"/>
          </p:cNvSpPr>
          <p:nvPr>
            <p:ph type="title" idx="4294967295"/>
          </p:nvPr>
        </p:nvSpPr>
        <p:spPr>
          <a:xfrm>
            <a:off x="3276600" y="228600"/>
            <a:ext cx="5410200" cy="9525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dirty="0"/>
              <a:t>AES</a:t>
            </a:r>
          </a:p>
        </p:txBody>
      </p:sp>
      <p:sp>
        <p:nvSpPr>
          <p:cNvPr id="168" name="Body"/>
          <p:cNvSpPr txBox="1">
            <a:spLocks noGrp="1"/>
          </p:cNvSpPr>
          <p:nvPr>
            <p:ph type="body" idx="4294967295"/>
          </p:nvPr>
        </p:nvSpPr>
        <p:spPr>
          <a:xfrm>
            <a:off x="457200" y="1333500"/>
            <a:ext cx="8229600" cy="37719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169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387" y="123825"/>
            <a:ext cx="2822576" cy="5591175"/>
          </a:xfrm>
          <a:prstGeom prst="rect">
            <a:avLst/>
          </a:prstGeom>
          <a:ln w="12700">
            <a:miter lim="400000"/>
          </a:ln>
        </p:spPr>
      </p:pic>
      <p:pic>
        <p:nvPicPr>
          <p:cNvPr id="170" name="image.pdf" descr="image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3087" y="1489075"/>
            <a:ext cx="5991226" cy="1846263"/>
          </a:xfrm>
          <a:prstGeom prst="rect">
            <a:avLst/>
          </a:prstGeom>
          <a:ln w="12700">
            <a:miter lim="400000"/>
          </a:ln>
        </p:spPr>
      </p:pic>
      <p:pic>
        <p:nvPicPr>
          <p:cNvPr id="171" name="image.png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0862" y="3600450"/>
            <a:ext cx="6013451" cy="1809750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Rectangle 1">
            <a:hlinkClick r:id="rId5"/>
            <a:extLst>
              <a:ext uri="{FF2B5EF4-FFF2-40B4-BE49-F238E27FC236}">
                <a16:creationId xmlns:a16="http://schemas.microsoft.com/office/drawing/2014/main" id="{A745B76C-9161-4B45-A0E1-D63BE2F6B1E4}"/>
              </a:ext>
            </a:extLst>
          </p:cNvPr>
          <p:cNvSpPr/>
          <p:nvPr/>
        </p:nvSpPr>
        <p:spPr>
          <a:xfrm>
            <a:off x="7807569" y="641838"/>
            <a:ext cx="1002323" cy="369330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NIST</a:t>
            </a:r>
          </a:p>
        </p:txBody>
      </p:sp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Body"/>
          <p:cNvSpPr txBox="1">
            <a:spLocks noGrp="1"/>
          </p:cNvSpPr>
          <p:nvPr>
            <p:ph type="body" idx="4294967295"/>
          </p:nvPr>
        </p:nvSpPr>
        <p:spPr>
          <a:xfrm>
            <a:off x="457200" y="1333500"/>
            <a:ext cx="8229600" cy="37719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 dirty="0"/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25EB3641-8E4F-6848-B7F0-A9F0F9615A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0" y="1111504"/>
            <a:ext cx="6350000" cy="4508500"/>
          </a:xfrm>
          <a:prstGeom prst="rect">
            <a:avLst/>
          </a:prstGeom>
        </p:spPr>
      </p:pic>
      <p:sp>
        <p:nvSpPr>
          <p:cNvPr id="7" name="AES">
            <a:extLst>
              <a:ext uri="{FF2B5EF4-FFF2-40B4-BE49-F238E27FC236}">
                <a16:creationId xmlns:a16="http://schemas.microsoft.com/office/drawing/2014/main" id="{B977CAEA-8128-C346-A83B-468D41DCE84A}"/>
              </a:ext>
            </a:extLst>
          </p:cNvPr>
          <p:cNvSpPr txBox="1">
            <a:spLocks/>
          </p:cNvSpPr>
          <p:nvPr/>
        </p:nvSpPr>
        <p:spPr>
          <a:xfrm>
            <a:off x="3276600" y="228600"/>
            <a:ext cx="5410200" cy="952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>
            <a:lvl1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1pPr>
            <a:lvl2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2pPr>
            <a:lvl3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3pPr>
            <a:lvl4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4pPr>
            <a:lvl5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5pPr>
            <a:lvl6pPr marL="0" marR="0" indent="4572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6pPr>
            <a:lvl7pPr marL="0" marR="0" indent="9144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7pPr>
            <a:lvl8pPr marL="0" marR="0" indent="13716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8pPr>
            <a:lvl9pPr marL="0" marR="0" indent="18288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9pPr>
          </a:lstStyle>
          <a:p>
            <a:pPr hangingPunct="1"/>
            <a:r>
              <a:rPr lang="en-GB" dirty="0"/>
              <a:t>AES Modes</a:t>
            </a:r>
          </a:p>
        </p:txBody>
      </p:sp>
      <p:sp>
        <p:nvSpPr>
          <p:cNvPr id="4" name="Rectangle 3">
            <a:hlinkClick r:id="rId3"/>
            <a:extLst>
              <a:ext uri="{FF2B5EF4-FFF2-40B4-BE49-F238E27FC236}">
                <a16:creationId xmlns:a16="http://schemas.microsoft.com/office/drawing/2014/main" id="{CDF0B51B-6F19-0D4E-831C-E67818911A75}"/>
              </a:ext>
            </a:extLst>
          </p:cNvPr>
          <p:cNvSpPr/>
          <p:nvPr/>
        </p:nvSpPr>
        <p:spPr>
          <a:xfrm>
            <a:off x="6894576" y="1600200"/>
            <a:ext cx="1481328" cy="369330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Example</a:t>
            </a:r>
          </a:p>
        </p:txBody>
      </p:sp>
      <p:sp>
        <p:nvSpPr>
          <p:cNvPr id="9" name="Rectangle 8">
            <a:hlinkClick r:id="rId4"/>
            <a:extLst>
              <a:ext uri="{FF2B5EF4-FFF2-40B4-BE49-F238E27FC236}">
                <a16:creationId xmlns:a16="http://schemas.microsoft.com/office/drawing/2014/main" id="{45AC3254-10C4-C445-B46B-AC06AC40B593}"/>
              </a:ext>
            </a:extLst>
          </p:cNvPr>
          <p:cNvSpPr/>
          <p:nvPr/>
        </p:nvSpPr>
        <p:spPr>
          <a:xfrm>
            <a:off x="6894576" y="2121930"/>
            <a:ext cx="1481328" cy="369330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ECB</a:t>
            </a:r>
          </a:p>
        </p:txBody>
      </p:sp>
    </p:spTree>
    <p:extLst>
      <p:ext uri="{BB962C8B-B14F-4D97-AF65-F5344CB8AC3E}">
        <p14:creationId xmlns:p14="http://schemas.microsoft.com/office/powerpoint/2010/main" val="836888593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website&#10;&#10;Description automatically generated">
            <a:extLst>
              <a:ext uri="{FF2B5EF4-FFF2-40B4-BE49-F238E27FC236}">
                <a16:creationId xmlns:a16="http://schemas.microsoft.com/office/drawing/2014/main" id="{94F26A66-85FA-434A-9287-D31CF83100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" y="604637"/>
            <a:ext cx="9144000" cy="233859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1241F19-20B6-8448-ACC8-46A6F1202CE9}"/>
              </a:ext>
            </a:extLst>
          </p:cNvPr>
          <p:cNvSpPr/>
          <p:nvPr/>
        </p:nvSpPr>
        <p:spPr>
          <a:xfrm>
            <a:off x="547908" y="4181594"/>
            <a:ext cx="46891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https://</a:t>
            </a:r>
            <a:r>
              <a:rPr lang="en-US" b="1" dirty="0" err="1"/>
              <a:t>asecuritysite.com</a:t>
            </a:r>
            <a:r>
              <a:rPr lang="en-US" b="1" dirty="0"/>
              <a:t>/subjects/chapter122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597D86E-6253-434E-A53D-B02E51C9D645}"/>
              </a:ext>
            </a:extLst>
          </p:cNvPr>
          <p:cNvSpPr/>
          <p:nvPr/>
        </p:nvSpPr>
        <p:spPr>
          <a:xfrm>
            <a:off x="0" y="1508760"/>
            <a:ext cx="8750808" cy="493776"/>
          </a:xfrm>
          <a:prstGeom prst="rect">
            <a:avLst/>
          </a:prstGeom>
          <a:noFill/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8772067-96B3-9240-8203-5F6F28F5C142}"/>
              </a:ext>
            </a:extLst>
          </p:cNvPr>
          <p:cNvSpPr/>
          <p:nvPr/>
        </p:nvSpPr>
        <p:spPr>
          <a:xfrm>
            <a:off x="5586984" y="4078224"/>
            <a:ext cx="1106424" cy="369330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  <a:hlinkClick r:id="rId3"/>
              </a:rPr>
              <a:t>Examples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98672246"/>
      </p:ext>
    </p:extLst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2. Symmetric Key  Basics Block or Stream? Secret Key Methods Salting AES 3DES…"/>
          <p:cNvSpPr txBox="1">
            <a:spLocks noGrp="1"/>
          </p:cNvSpPr>
          <p:nvPr>
            <p:ph type="title" idx="4294967295"/>
          </p:nvPr>
        </p:nvSpPr>
        <p:spPr>
          <a:xfrm>
            <a:off x="468312" y="217437"/>
            <a:ext cx="5327651" cy="528012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>
              <a:defRPr b="1">
                <a:solidFill>
                  <a:srgbClr val="C00000"/>
                </a:solidFill>
              </a:defRPr>
            </a:pPr>
            <a:r>
              <a:rPr dirty="0"/>
              <a:t>2. Symmetric Key</a:t>
            </a:r>
            <a:br>
              <a:rPr dirty="0"/>
            </a:br>
            <a:br>
              <a:rPr dirty="0"/>
            </a:br>
            <a:r>
              <a:rPr sz="2000" b="0" dirty="0"/>
              <a:t>Basics</a:t>
            </a:r>
            <a:br>
              <a:rPr sz="2000" b="0" dirty="0"/>
            </a:br>
            <a:r>
              <a:rPr sz="2000" b="0" dirty="0"/>
              <a:t>Block or Stream?</a:t>
            </a:r>
            <a:br>
              <a:rPr sz="2000" b="0" dirty="0"/>
            </a:br>
            <a:r>
              <a:rPr sz="2000" b="0" dirty="0"/>
              <a:t>Secret Key Methods</a:t>
            </a:r>
            <a:br>
              <a:rPr sz="2000" b="0" dirty="0"/>
            </a:br>
            <a:r>
              <a:rPr sz="2000" b="0" dirty="0"/>
              <a:t>Salting</a:t>
            </a:r>
            <a:br>
              <a:rPr sz="2000" b="0" dirty="0"/>
            </a:br>
            <a:r>
              <a:rPr sz="2000" b="0" dirty="0"/>
              <a:t>AES</a:t>
            </a:r>
            <a:br>
              <a:rPr sz="2000" b="0" dirty="0"/>
            </a:br>
            <a:r>
              <a:rPr sz="2000" dirty="0"/>
              <a:t>3DES</a:t>
            </a:r>
            <a:endParaRPr sz="2000" b="0" dirty="0"/>
          </a:p>
          <a:p>
            <a:pPr algn="l">
              <a:defRPr b="1">
                <a:solidFill>
                  <a:srgbClr val="C00000"/>
                </a:solidFill>
              </a:defRPr>
            </a:pPr>
            <a:r>
              <a:rPr sz="2000" b="0" dirty="0"/>
              <a:t>ChaCha20/Poly1305</a:t>
            </a:r>
            <a:br>
              <a:rPr sz="2000" b="0" dirty="0"/>
            </a:br>
            <a:r>
              <a:rPr sz="2000" b="0" dirty="0"/>
              <a:t>Key Entropy</a:t>
            </a:r>
            <a:br>
              <a:rPr sz="2000" b="0" dirty="0"/>
            </a:br>
            <a:br>
              <a:rPr sz="2000" b="0" dirty="0"/>
            </a:br>
            <a:r>
              <a:rPr sz="3000" dirty="0">
                <a:solidFill>
                  <a:srgbClr val="000000"/>
                </a:solidFill>
              </a:rPr>
              <a:t>Prof Bill Buchanan OBE</a:t>
            </a:r>
            <a:br>
              <a:rPr sz="3000" dirty="0">
                <a:solidFill>
                  <a:srgbClr val="000000"/>
                </a:solidFill>
              </a:rPr>
            </a:br>
            <a:r>
              <a:rPr lang="en-GB" sz="2000" dirty="0"/>
              <a:t>https://</a:t>
            </a:r>
            <a:r>
              <a:rPr lang="en-GB" sz="2000" dirty="0" err="1"/>
              <a:t>asecuritysite.com</a:t>
            </a:r>
            <a:r>
              <a:rPr lang="en-GB" sz="2000" dirty="0"/>
              <a:t>/encryption</a:t>
            </a:r>
            <a:br>
              <a:rPr sz="2000" b="0" dirty="0"/>
            </a:br>
            <a:endParaRPr sz="2000" b="0" dirty="0"/>
          </a:p>
        </p:txBody>
      </p:sp>
      <p:pic>
        <p:nvPicPr>
          <p:cNvPr id="17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5553" y="224412"/>
            <a:ext cx="1631725" cy="2329687"/>
          </a:xfrm>
          <a:prstGeom prst="rect">
            <a:avLst/>
          </a:prstGeom>
          <a:ln w="12700">
            <a:miter lim="400000"/>
          </a:ln>
        </p:spPr>
      </p:pic>
      <p:pic>
        <p:nvPicPr>
          <p:cNvPr id="175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3856" y="295660"/>
            <a:ext cx="1369165" cy="1923162"/>
          </a:xfrm>
          <a:prstGeom prst="rect">
            <a:avLst/>
          </a:prstGeom>
          <a:ln w="12700">
            <a:miter lim="400000"/>
          </a:ln>
        </p:spPr>
      </p:pic>
      <p:pic>
        <p:nvPicPr>
          <p:cNvPr id="176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2038" y="3233039"/>
            <a:ext cx="1631724" cy="2309517"/>
          </a:xfrm>
          <a:prstGeom prst="rect">
            <a:avLst/>
          </a:prstGeom>
          <a:ln w="12700">
            <a:miter lim="400000"/>
          </a:ln>
        </p:spPr>
      </p:pic>
      <p:pic>
        <p:nvPicPr>
          <p:cNvPr id="177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8156" y="2648924"/>
            <a:ext cx="1400564" cy="192316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3-DES"/>
          <p:cNvSpPr txBox="1">
            <a:spLocks noGrp="1"/>
          </p:cNvSpPr>
          <p:nvPr>
            <p:ph type="title" idx="4294967295"/>
          </p:nvPr>
        </p:nvSpPr>
        <p:spPr>
          <a:xfrm>
            <a:off x="457200" y="228600"/>
            <a:ext cx="8229600" cy="9525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t>3-DES</a:t>
            </a:r>
          </a:p>
        </p:txBody>
      </p:sp>
      <p:sp>
        <p:nvSpPr>
          <p:cNvPr id="180" name="Body"/>
          <p:cNvSpPr txBox="1">
            <a:spLocks noGrp="1"/>
          </p:cNvSpPr>
          <p:nvPr>
            <p:ph type="body" idx="4294967295"/>
          </p:nvPr>
        </p:nvSpPr>
        <p:spPr>
          <a:xfrm>
            <a:off x="457200" y="1333500"/>
            <a:ext cx="8229600" cy="37719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181" name="image.pdf" descr="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187" y="1562100"/>
            <a:ext cx="7607301" cy="314642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2. Symmetric Key  Basics Block or Stream? Secret Key Methods Salting AES 3DES…"/>
          <p:cNvSpPr txBox="1">
            <a:spLocks noGrp="1"/>
          </p:cNvSpPr>
          <p:nvPr>
            <p:ph type="title" idx="4294967295"/>
          </p:nvPr>
        </p:nvSpPr>
        <p:spPr>
          <a:xfrm>
            <a:off x="468312" y="217437"/>
            <a:ext cx="5327651" cy="528012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>
              <a:defRPr b="1">
                <a:solidFill>
                  <a:srgbClr val="C00000"/>
                </a:solidFill>
              </a:defRPr>
            </a:pPr>
            <a:r>
              <a:rPr dirty="0"/>
              <a:t>2. Symmetric Key</a:t>
            </a:r>
            <a:br>
              <a:rPr dirty="0"/>
            </a:br>
            <a:br>
              <a:rPr dirty="0"/>
            </a:br>
            <a:r>
              <a:rPr sz="2000" b="0" dirty="0"/>
              <a:t>Basics</a:t>
            </a:r>
            <a:br>
              <a:rPr sz="2000" b="0" dirty="0"/>
            </a:br>
            <a:r>
              <a:rPr sz="2000" b="0" dirty="0"/>
              <a:t>Block or Stream?</a:t>
            </a:r>
            <a:br>
              <a:rPr sz="2000" b="0" dirty="0"/>
            </a:br>
            <a:r>
              <a:rPr sz="2000" b="0" dirty="0"/>
              <a:t>Secret Key Methods</a:t>
            </a:r>
            <a:br>
              <a:rPr sz="2000" b="0" dirty="0"/>
            </a:br>
            <a:r>
              <a:rPr sz="2000" b="0" dirty="0"/>
              <a:t>Salting</a:t>
            </a:r>
            <a:br>
              <a:rPr sz="2000" b="0" dirty="0"/>
            </a:br>
            <a:r>
              <a:rPr sz="2000" b="0" dirty="0"/>
              <a:t>AES</a:t>
            </a:r>
            <a:br>
              <a:rPr sz="2000" b="0" dirty="0"/>
            </a:br>
            <a:r>
              <a:rPr sz="2000" b="0" dirty="0"/>
              <a:t>3DES</a:t>
            </a:r>
          </a:p>
          <a:p>
            <a:pPr algn="l">
              <a:defRPr b="1">
                <a:solidFill>
                  <a:srgbClr val="C00000"/>
                </a:solidFill>
              </a:defRPr>
            </a:pPr>
            <a:r>
              <a:rPr sz="2000" dirty="0"/>
              <a:t>ChaCha20/Poly1305 and RC4</a:t>
            </a:r>
            <a:br>
              <a:rPr sz="2000" b="0" dirty="0"/>
            </a:br>
            <a:r>
              <a:rPr sz="2000" b="0" dirty="0"/>
              <a:t>Key Entropy</a:t>
            </a:r>
            <a:br>
              <a:rPr sz="2000" b="0" dirty="0"/>
            </a:br>
            <a:br>
              <a:rPr sz="2000" b="0" dirty="0"/>
            </a:br>
            <a:r>
              <a:rPr sz="3000" dirty="0">
                <a:solidFill>
                  <a:srgbClr val="000000"/>
                </a:solidFill>
              </a:rPr>
              <a:t>Prof Bill Buchanan OBE</a:t>
            </a:r>
            <a:br>
              <a:rPr sz="3000" dirty="0">
                <a:solidFill>
                  <a:srgbClr val="000000"/>
                </a:solidFill>
              </a:rPr>
            </a:br>
            <a:r>
              <a:rPr lang="en-GB" sz="2000" dirty="0"/>
              <a:t>https://</a:t>
            </a:r>
            <a:r>
              <a:rPr lang="en-GB" sz="2000" dirty="0" err="1"/>
              <a:t>asecuritysite.com</a:t>
            </a:r>
            <a:r>
              <a:rPr lang="en-GB" sz="2000" dirty="0"/>
              <a:t>/encryption</a:t>
            </a:r>
            <a:br>
              <a:rPr sz="2000" b="0" dirty="0"/>
            </a:br>
            <a:endParaRPr sz="2000" b="0" dirty="0"/>
          </a:p>
        </p:txBody>
      </p:sp>
      <p:pic>
        <p:nvPicPr>
          <p:cNvPr id="18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5553" y="224412"/>
            <a:ext cx="1631725" cy="2329687"/>
          </a:xfrm>
          <a:prstGeom prst="rect">
            <a:avLst/>
          </a:prstGeom>
          <a:ln w="12700">
            <a:miter lim="400000"/>
          </a:ln>
        </p:spPr>
      </p:pic>
      <p:pic>
        <p:nvPicPr>
          <p:cNvPr id="185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3856" y="295660"/>
            <a:ext cx="1369165" cy="1923162"/>
          </a:xfrm>
          <a:prstGeom prst="rect">
            <a:avLst/>
          </a:prstGeom>
          <a:ln w="12700">
            <a:miter lim="400000"/>
          </a:ln>
        </p:spPr>
      </p:pic>
      <p:pic>
        <p:nvPicPr>
          <p:cNvPr id="186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2038" y="3233039"/>
            <a:ext cx="1631724" cy="2309517"/>
          </a:xfrm>
          <a:prstGeom prst="rect">
            <a:avLst/>
          </a:prstGeom>
          <a:ln w="12700">
            <a:miter lim="400000"/>
          </a:ln>
        </p:spPr>
      </p:pic>
      <p:pic>
        <p:nvPicPr>
          <p:cNvPr id="187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8156" y="2648924"/>
            <a:ext cx="1400564" cy="192316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0*6VTcndPA9Z0J0Igk.jpg" descr="0*6VTcndPA9Z0J0Igk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103" y="101995"/>
            <a:ext cx="6667597" cy="4025505"/>
          </a:xfrm>
          <a:prstGeom prst="rect">
            <a:avLst/>
          </a:prstGeom>
          <a:ln w="12700">
            <a:miter lim="400000"/>
          </a:ln>
        </p:spPr>
      </p:pic>
      <p:pic>
        <p:nvPicPr>
          <p:cNvPr id="190" name="0*gBOMyYpz6-ND5B1R.jpg" descr="0*gBOMyYpz6-ND5B1R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7185" y="3210361"/>
            <a:ext cx="7175517" cy="2282587"/>
          </a:xfrm>
          <a:prstGeom prst="rect">
            <a:avLst/>
          </a:prstGeom>
          <a:ln w="12700">
            <a:miter lim="400000"/>
          </a:ln>
        </p:spPr>
      </p:pic>
      <p:sp>
        <p:nvSpPr>
          <p:cNvPr id="191" name="ChaCha20 and Salsa take a 256-bit key (or a 128-bit version) and a 32-bit nonce. This creates a key stream, which is then XORed with the plaintext stream. In software, it is more than three times faster than AES, and is well suited to lower-powered devices and in real-time communications.…"/>
          <p:cNvSpPr/>
          <p:nvPr/>
        </p:nvSpPr>
        <p:spPr>
          <a:xfrm>
            <a:off x="838200" y="1257300"/>
            <a:ext cx="6316961" cy="3507780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/>
          <a:p>
            <a:pPr defTabSz="457200">
              <a:lnSpc>
                <a:spcPts val="3800"/>
              </a:lnSpc>
              <a:spcBef>
                <a:spcPts val="1200"/>
              </a:spcBef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ChaCha20 and Salsa take a 256-bit key (or a 128-bit version) and a 32-bit nonce. This creates a key stream, which is then XORed with the plaintext stream. In software, it is more than three times faster than AES, and is well suited to lower-powered devices and in real-time communications.</a:t>
            </a:r>
          </a:p>
          <a:p>
            <a:pPr defTabSz="457200">
              <a:lnSpc>
                <a:spcPts val="3800"/>
              </a:lnSpc>
              <a:spcBef>
                <a:spcPts val="1200"/>
              </a:spcBef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ChaCha operates on 32-bit bits with a key of 256 bits (K=(k0, k1, k2, k3, k4, k5, k6, k7). This output blocks of 512-bits for the key stream (Z), and which is EX-ORed with the plaintext stream.</a:t>
            </a:r>
          </a:p>
        </p:txBody>
      </p:sp>
      <p:sp>
        <p:nvSpPr>
          <p:cNvPr id="192" name="Try!">
            <a:hlinkClick r:id="rId4"/>
          </p:cNvPr>
          <p:cNvSpPr/>
          <p:nvPr/>
        </p:nvSpPr>
        <p:spPr>
          <a:xfrm>
            <a:off x="7340600" y="228600"/>
            <a:ext cx="1270000" cy="610047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 algn="ctr"/>
          </a:lstStyle>
          <a:p>
            <a:r>
              <a:t>Try!</a:t>
            </a:r>
          </a:p>
        </p:txBody>
      </p:sp>
      <p:pic>
        <p:nvPicPr>
          <p:cNvPr id="193" name="Screen Shot 2019-01-25 at 11.53.55.png" descr="Screen Shot 2019-01-25 at 11.53.55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0515" y="0"/>
            <a:ext cx="4252030" cy="5715000"/>
          </a:xfrm>
          <a:prstGeom prst="rect">
            <a:avLst/>
          </a:prstGeom>
          <a:ln w="12700">
            <a:miter lim="400000"/>
          </a:ln>
        </p:spPr>
      </p:pic>
      <p:sp>
        <p:nvSpPr>
          <p:cNvPr id="194" name="Try!">
            <a:hlinkClick r:id="rId6"/>
          </p:cNvPr>
          <p:cNvSpPr/>
          <p:nvPr/>
        </p:nvSpPr>
        <p:spPr>
          <a:xfrm>
            <a:off x="7340600" y="952500"/>
            <a:ext cx="1270000" cy="610047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 algn="ctr"/>
          </a:lstStyle>
          <a:p>
            <a:r>
              <a:t>Try!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0" grpId="1" animBg="1" advAuto="0"/>
      <p:bldP spid="191" grpId="2" animBg="1" advAuto="0"/>
      <p:bldP spid="193" grpId="3" animBg="1" advAuto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2. Symmetric Key  Basics Block or Stream? Secret Key Methods Salting AES 3DES…"/>
          <p:cNvSpPr txBox="1">
            <a:spLocks noGrp="1"/>
          </p:cNvSpPr>
          <p:nvPr>
            <p:ph type="title" idx="4294967295"/>
          </p:nvPr>
        </p:nvSpPr>
        <p:spPr>
          <a:xfrm>
            <a:off x="468312" y="217437"/>
            <a:ext cx="5327651" cy="528012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>
              <a:defRPr b="1">
                <a:solidFill>
                  <a:srgbClr val="C00000"/>
                </a:solidFill>
              </a:defRPr>
            </a:pPr>
            <a:r>
              <a:rPr dirty="0"/>
              <a:t>2. Symmetric Key</a:t>
            </a:r>
            <a:br>
              <a:rPr dirty="0"/>
            </a:br>
            <a:br>
              <a:rPr dirty="0"/>
            </a:br>
            <a:r>
              <a:rPr sz="2000" b="0" dirty="0"/>
              <a:t>Basics</a:t>
            </a:r>
            <a:br>
              <a:rPr sz="2000" b="0" dirty="0"/>
            </a:br>
            <a:r>
              <a:rPr sz="2000" b="0" dirty="0"/>
              <a:t>Block or Stream?</a:t>
            </a:r>
            <a:br>
              <a:rPr sz="2000" b="0" dirty="0"/>
            </a:br>
            <a:r>
              <a:rPr sz="2000" b="0" dirty="0"/>
              <a:t>Secret Key Methods</a:t>
            </a:r>
            <a:br>
              <a:rPr sz="2000" b="0" dirty="0"/>
            </a:br>
            <a:r>
              <a:rPr sz="2000" b="0" dirty="0"/>
              <a:t>Salting</a:t>
            </a:r>
            <a:br>
              <a:rPr sz="2000" b="0" dirty="0"/>
            </a:br>
            <a:r>
              <a:rPr sz="2000" b="0" dirty="0"/>
              <a:t>AES</a:t>
            </a:r>
            <a:br>
              <a:rPr sz="2000" b="0" dirty="0"/>
            </a:br>
            <a:r>
              <a:rPr sz="2000" b="0" dirty="0"/>
              <a:t>3DES</a:t>
            </a:r>
          </a:p>
          <a:p>
            <a:pPr algn="l">
              <a:defRPr b="1">
                <a:solidFill>
                  <a:srgbClr val="C00000"/>
                </a:solidFill>
              </a:defRPr>
            </a:pPr>
            <a:r>
              <a:rPr sz="2000" b="0" dirty="0"/>
              <a:t>ChaCha20/Poly1305</a:t>
            </a:r>
            <a:br>
              <a:rPr sz="2000" b="0" dirty="0"/>
            </a:br>
            <a:r>
              <a:rPr sz="2000" dirty="0"/>
              <a:t>Key Entropy</a:t>
            </a:r>
            <a:br>
              <a:rPr sz="2000" b="0" dirty="0"/>
            </a:br>
            <a:br>
              <a:rPr sz="2000" b="0" dirty="0"/>
            </a:br>
            <a:r>
              <a:rPr sz="3000" dirty="0">
                <a:solidFill>
                  <a:srgbClr val="000000"/>
                </a:solidFill>
              </a:rPr>
              <a:t>Prof Bill Buchanan OBE</a:t>
            </a:r>
            <a:br>
              <a:rPr sz="3000" dirty="0">
                <a:solidFill>
                  <a:srgbClr val="000000"/>
                </a:solidFill>
              </a:rPr>
            </a:br>
            <a:r>
              <a:rPr lang="en-GB" sz="2000" dirty="0"/>
              <a:t>https://</a:t>
            </a:r>
            <a:r>
              <a:rPr lang="en-GB" sz="2000" dirty="0" err="1"/>
              <a:t>asecuritysite.com</a:t>
            </a:r>
            <a:r>
              <a:rPr lang="en-GB" sz="2000" dirty="0"/>
              <a:t>/encryption</a:t>
            </a:r>
            <a:br>
              <a:rPr sz="2000" b="0" dirty="0"/>
            </a:br>
            <a:endParaRPr sz="2000" b="0" dirty="0"/>
          </a:p>
        </p:txBody>
      </p:sp>
      <p:pic>
        <p:nvPicPr>
          <p:cNvPr id="19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5553" y="224412"/>
            <a:ext cx="1631725" cy="2329687"/>
          </a:xfrm>
          <a:prstGeom prst="rect">
            <a:avLst/>
          </a:prstGeom>
          <a:ln w="12700">
            <a:miter lim="400000"/>
          </a:ln>
        </p:spPr>
      </p:pic>
      <p:pic>
        <p:nvPicPr>
          <p:cNvPr id="198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3856" y="295660"/>
            <a:ext cx="1369165" cy="1923162"/>
          </a:xfrm>
          <a:prstGeom prst="rect">
            <a:avLst/>
          </a:prstGeom>
          <a:ln w="12700">
            <a:miter lim="400000"/>
          </a:ln>
        </p:spPr>
      </p:pic>
      <p:pic>
        <p:nvPicPr>
          <p:cNvPr id="199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2038" y="3233039"/>
            <a:ext cx="1631724" cy="2309517"/>
          </a:xfrm>
          <a:prstGeom prst="rect">
            <a:avLst/>
          </a:prstGeom>
          <a:ln w="12700">
            <a:miter lim="400000"/>
          </a:ln>
        </p:spPr>
      </p:pic>
      <p:pic>
        <p:nvPicPr>
          <p:cNvPr id="200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8156" y="2648924"/>
            <a:ext cx="1400564" cy="192316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  <a:ln w="12700">
            <a:miter lim="400000"/>
          </a:ln>
        </p:spPr>
      </p:pic>
      <p:sp>
        <p:nvSpPr>
          <p:cNvPr id="203" name="Try!">
            <a:hlinkClick r:id="rId3"/>
          </p:cNvPr>
          <p:cNvSpPr/>
          <p:nvPr/>
        </p:nvSpPr>
        <p:spPr>
          <a:xfrm>
            <a:off x="6680200" y="2273300"/>
            <a:ext cx="1270000" cy="538609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 algn="ctr"/>
          </a:lstStyle>
          <a:p>
            <a:r>
              <a:t>Try!</a:t>
            </a:r>
          </a:p>
        </p:txBody>
      </p:sp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2. Symmetric Key  Basics Block or Stream? Secret Key Methods Salting AES 3DES…"/>
          <p:cNvSpPr txBox="1">
            <a:spLocks noGrp="1"/>
          </p:cNvSpPr>
          <p:nvPr>
            <p:ph type="title" idx="4294967295"/>
          </p:nvPr>
        </p:nvSpPr>
        <p:spPr>
          <a:xfrm>
            <a:off x="468312" y="217437"/>
            <a:ext cx="5327651" cy="528012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>
              <a:defRPr b="1">
                <a:solidFill>
                  <a:srgbClr val="C00000"/>
                </a:solidFill>
              </a:defRPr>
            </a:pPr>
            <a:r>
              <a:rPr dirty="0"/>
              <a:t>2. Symmetric Key</a:t>
            </a:r>
            <a:br>
              <a:rPr dirty="0"/>
            </a:br>
            <a:br>
              <a:rPr dirty="0"/>
            </a:br>
            <a:r>
              <a:rPr sz="2000" b="0" dirty="0"/>
              <a:t>Basics</a:t>
            </a:r>
            <a:br>
              <a:rPr sz="2000" b="0" dirty="0"/>
            </a:br>
            <a:r>
              <a:rPr sz="2000" b="0" dirty="0"/>
              <a:t>Block or Stream?</a:t>
            </a:r>
            <a:br>
              <a:rPr sz="2000" b="0" dirty="0"/>
            </a:br>
            <a:r>
              <a:rPr sz="2000" b="0" dirty="0"/>
              <a:t>Secret Key Methods</a:t>
            </a:r>
            <a:br>
              <a:rPr sz="2000" b="0" dirty="0"/>
            </a:br>
            <a:r>
              <a:rPr sz="2000" b="0" dirty="0"/>
              <a:t>Salting</a:t>
            </a:r>
            <a:br>
              <a:rPr sz="2000" b="0" dirty="0"/>
            </a:br>
            <a:r>
              <a:rPr sz="2000" b="0" dirty="0"/>
              <a:t>AES</a:t>
            </a:r>
            <a:br>
              <a:rPr sz="2000" b="0" dirty="0"/>
            </a:br>
            <a:r>
              <a:rPr sz="2000" b="0" dirty="0"/>
              <a:t>3DES</a:t>
            </a:r>
          </a:p>
          <a:p>
            <a:pPr algn="l">
              <a:defRPr b="1">
                <a:solidFill>
                  <a:srgbClr val="C00000"/>
                </a:solidFill>
              </a:defRPr>
            </a:pPr>
            <a:r>
              <a:rPr sz="2000" b="0" dirty="0"/>
              <a:t>ChaCha20/Poly1305</a:t>
            </a:r>
            <a:br>
              <a:rPr sz="2000" b="0" dirty="0"/>
            </a:br>
            <a:r>
              <a:rPr sz="2000" b="0" dirty="0"/>
              <a:t>Key Entropy</a:t>
            </a:r>
            <a:br>
              <a:rPr sz="2000" b="0" dirty="0"/>
            </a:br>
            <a:br>
              <a:rPr sz="2000" b="0" dirty="0"/>
            </a:br>
            <a:r>
              <a:rPr sz="3000" dirty="0">
                <a:solidFill>
                  <a:srgbClr val="000000"/>
                </a:solidFill>
              </a:rPr>
              <a:t>Prof Bill Buchanan OBE</a:t>
            </a:r>
            <a:br>
              <a:rPr sz="3000" dirty="0">
                <a:solidFill>
                  <a:srgbClr val="000000"/>
                </a:solidFill>
              </a:rPr>
            </a:br>
            <a:r>
              <a:rPr lang="en-GB" sz="2000" dirty="0"/>
              <a:t>https://</a:t>
            </a:r>
            <a:r>
              <a:rPr lang="en-GB" sz="2000" dirty="0" err="1"/>
              <a:t>asecuritysite.com</a:t>
            </a:r>
            <a:r>
              <a:rPr lang="en-GB" sz="2000" dirty="0"/>
              <a:t>/encryption</a:t>
            </a:r>
            <a:br>
              <a:rPr sz="2000" b="0" dirty="0"/>
            </a:br>
            <a:endParaRPr sz="2000" b="0" dirty="0"/>
          </a:p>
        </p:txBody>
      </p:sp>
      <p:pic>
        <p:nvPicPr>
          <p:cNvPr id="20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5553" y="224412"/>
            <a:ext cx="1631725" cy="2329687"/>
          </a:xfrm>
          <a:prstGeom prst="rect">
            <a:avLst/>
          </a:prstGeom>
          <a:ln w="12700">
            <a:miter lim="400000"/>
          </a:ln>
        </p:spPr>
      </p:pic>
      <p:pic>
        <p:nvPicPr>
          <p:cNvPr id="207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3856" y="295660"/>
            <a:ext cx="1369165" cy="1923162"/>
          </a:xfrm>
          <a:prstGeom prst="rect">
            <a:avLst/>
          </a:prstGeom>
          <a:ln w="12700">
            <a:miter lim="400000"/>
          </a:ln>
        </p:spPr>
      </p:pic>
      <p:pic>
        <p:nvPicPr>
          <p:cNvPr id="208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2038" y="3233039"/>
            <a:ext cx="1631724" cy="2309517"/>
          </a:xfrm>
          <a:prstGeom prst="rect">
            <a:avLst/>
          </a:prstGeom>
          <a:ln w="12700">
            <a:miter lim="400000"/>
          </a:ln>
        </p:spPr>
      </p:pic>
      <p:pic>
        <p:nvPicPr>
          <p:cNvPr id="209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8156" y="2648924"/>
            <a:ext cx="1400564" cy="192316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itle"/>
          <p:cNvSpPr txBox="1">
            <a:spLocks noGrp="1"/>
          </p:cNvSpPr>
          <p:nvPr>
            <p:ph type="title" idx="4294967295"/>
          </p:nvPr>
        </p:nvSpPr>
        <p:spPr>
          <a:xfrm>
            <a:off x="457200" y="228600"/>
            <a:ext cx="8229600" cy="9525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38" name="Body"/>
          <p:cNvSpPr txBox="1">
            <a:spLocks noGrp="1"/>
          </p:cNvSpPr>
          <p:nvPr>
            <p:ph type="body" idx="4294967295"/>
          </p:nvPr>
        </p:nvSpPr>
        <p:spPr>
          <a:xfrm>
            <a:off x="457200" y="1333500"/>
            <a:ext cx="8229600" cy="37719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39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100" y="946889"/>
            <a:ext cx="9144000" cy="4545122"/>
          </a:xfrm>
          <a:prstGeom prst="rect">
            <a:avLst/>
          </a:prstGeom>
          <a:ln w="12700">
            <a:miter lim="400000"/>
          </a:ln>
        </p:spPr>
      </p:pic>
      <p:sp>
        <p:nvSpPr>
          <p:cNvPr id="40" name="Overview"/>
          <p:cNvSpPr txBox="1"/>
          <p:nvPr/>
        </p:nvSpPr>
        <p:spPr>
          <a:xfrm>
            <a:off x="-25400" y="30534"/>
            <a:ext cx="7886700" cy="64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4289" tIns="34289" rIns="34289" bIns="34289" anchor="ctr">
            <a:normAutofit/>
          </a:bodyPr>
          <a:lstStyle>
            <a:lvl1pPr defTabSz="762000">
              <a:lnSpc>
                <a:spcPct val="90000"/>
              </a:lnSpc>
              <a:defRPr sz="3000">
                <a:solidFill>
                  <a:srgbClr val="C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rPr dirty="0"/>
              <a:t>Overview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73EB9-2E62-8A4C-9856-B10CB9B9A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795B58-111C-2541-B7F0-0219454A3A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For a 128-bit key and brute force, how long would it take to crack a single key for 10 billion tries per second?</a:t>
            </a:r>
          </a:p>
          <a:p>
            <a:r>
              <a:rPr lang="en-US" dirty="0"/>
              <a:t>10 days?</a:t>
            </a:r>
          </a:p>
          <a:p>
            <a:r>
              <a:rPr lang="en-US" dirty="0"/>
              <a:t>100 days?</a:t>
            </a:r>
          </a:p>
          <a:p>
            <a:r>
              <a:rPr lang="en-US" dirty="0"/>
              <a:t>1 year?</a:t>
            </a:r>
          </a:p>
          <a:p>
            <a:r>
              <a:rPr lang="en-US" dirty="0"/>
              <a:t>10 years?</a:t>
            </a:r>
          </a:p>
          <a:p>
            <a:r>
              <a:rPr lang="en-US" dirty="0"/>
              <a:t>100 years? </a:t>
            </a:r>
          </a:p>
        </p:txBody>
      </p:sp>
      <p:sp>
        <p:nvSpPr>
          <p:cNvPr id="4" name="Overview">
            <a:extLst>
              <a:ext uri="{FF2B5EF4-FFF2-40B4-BE49-F238E27FC236}">
                <a16:creationId xmlns:a16="http://schemas.microsoft.com/office/drawing/2014/main" id="{1D083943-6A33-1E42-A0A1-A4D5ABF80684}"/>
              </a:ext>
            </a:extLst>
          </p:cNvPr>
          <p:cNvSpPr txBox="1"/>
          <p:nvPr/>
        </p:nvSpPr>
        <p:spPr>
          <a:xfrm>
            <a:off x="-25400" y="30534"/>
            <a:ext cx="7886700" cy="64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4289" tIns="34289" rIns="34289" bIns="34289" anchor="ctr">
            <a:normAutofit/>
          </a:bodyPr>
          <a:lstStyle>
            <a:lvl1pPr defTabSz="762000">
              <a:lnSpc>
                <a:spcPct val="90000"/>
              </a:lnSpc>
              <a:defRPr sz="3000">
                <a:solidFill>
                  <a:srgbClr val="C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rPr lang="en-US" dirty="0"/>
              <a:t>Puzzle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48673104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73EB9-2E62-8A4C-9856-B10CB9B9A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795B58-111C-2541-B7F0-0219454A3A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For a 128-bit key and brute force, how long would it take to crack a single key for 10 billion tries per second?</a:t>
            </a:r>
          </a:p>
          <a:p>
            <a:r>
              <a:rPr lang="en-GB" b="1" i="1" dirty="0"/>
              <a:t>529 million million million years</a:t>
            </a:r>
            <a:br>
              <a:rPr lang="en-GB" b="1" i="1" dirty="0"/>
            </a:br>
            <a:r>
              <a:rPr lang="en-GB" b="1" i="1" dirty="0"/>
              <a:t>- </a:t>
            </a:r>
            <a:r>
              <a:rPr lang="en-GB" dirty="0"/>
              <a:t>Boil every ocean on planet, 16,384 times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7E5E3C8-9C5C-A540-A3A6-B4A8957ECFEA}"/>
              </a:ext>
            </a:extLst>
          </p:cNvPr>
          <p:cNvSpPr/>
          <p:nvPr/>
        </p:nvSpPr>
        <p:spPr>
          <a:xfrm>
            <a:off x="7183315" y="4510454"/>
            <a:ext cx="1143000" cy="369330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  <a:hlinkClick r:id="rId2"/>
              </a:rPr>
              <a:t>Article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43494847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itle"/>
          <p:cNvSpPr txBox="1">
            <a:spLocks noGrp="1"/>
          </p:cNvSpPr>
          <p:nvPr>
            <p:ph type="title" idx="4294967295"/>
          </p:nvPr>
        </p:nvSpPr>
        <p:spPr>
          <a:xfrm>
            <a:off x="457200" y="228600"/>
            <a:ext cx="8229600" cy="9525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38" name="Body"/>
          <p:cNvSpPr txBox="1">
            <a:spLocks noGrp="1"/>
          </p:cNvSpPr>
          <p:nvPr>
            <p:ph type="body" idx="4294967295"/>
          </p:nvPr>
        </p:nvSpPr>
        <p:spPr>
          <a:xfrm>
            <a:off x="457200" y="1333500"/>
            <a:ext cx="8229600" cy="37719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sp>
        <p:nvSpPr>
          <p:cNvPr id="40" name="Overview"/>
          <p:cNvSpPr txBox="1"/>
          <p:nvPr/>
        </p:nvSpPr>
        <p:spPr>
          <a:xfrm>
            <a:off x="-25400" y="30534"/>
            <a:ext cx="7886700" cy="64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4289" tIns="34289" rIns="34289" bIns="34289" anchor="ctr">
            <a:normAutofit/>
          </a:bodyPr>
          <a:lstStyle>
            <a:lvl1pPr defTabSz="762000">
              <a:lnSpc>
                <a:spcPct val="90000"/>
              </a:lnSpc>
              <a:defRPr sz="3000">
                <a:solidFill>
                  <a:srgbClr val="C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rPr lang="en-US" dirty="0"/>
              <a:t>Boiling the planet</a:t>
            </a:r>
            <a:endParaRPr dirty="0"/>
          </a:p>
        </p:txBody>
      </p:sp>
      <p:pic>
        <p:nvPicPr>
          <p:cNvPr id="1026" name="Picture 2" descr="Image for post">
            <a:extLst>
              <a:ext uri="{FF2B5EF4-FFF2-40B4-BE49-F238E27FC236}">
                <a16:creationId xmlns:a16="http://schemas.microsoft.com/office/drawing/2014/main" id="{3DFF72E6-79D4-264C-9013-E785255F24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31900"/>
            <a:ext cx="9144000" cy="3249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hlinkClick r:id="rId3"/>
            <a:extLst>
              <a:ext uri="{FF2B5EF4-FFF2-40B4-BE49-F238E27FC236}">
                <a16:creationId xmlns:a16="http://schemas.microsoft.com/office/drawing/2014/main" id="{AD882767-796C-8943-B3CE-409DFF928677}"/>
              </a:ext>
            </a:extLst>
          </p:cNvPr>
          <p:cNvSpPr/>
          <p:nvPr/>
        </p:nvSpPr>
        <p:spPr>
          <a:xfrm>
            <a:off x="6404317" y="4920735"/>
            <a:ext cx="1344168" cy="369330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Article</a:t>
            </a:r>
          </a:p>
        </p:txBody>
      </p:sp>
    </p:spTree>
    <p:extLst>
      <p:ext uri="{BB962C8B-B14F-4D97-AF65-F5344CB8AC3E}">
        <p14:creationId xmlns:p14="http://schemas.microsoft.com/office/powerpoint/2010/main" val="1052240201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2. Symmetric Key  Basics Block or Stream? Secret Key Methods Salting AES 3DES…"/>
          <p:cNvSpPr txBox="1">
            <a:spLocks noGrp="1"/>
          </p:cNvSpPr>
          <p:nvPr>
            <p:ph type="title" idx="4294967295"/>
          </p:nvPr>
        </p:nvSpPr>
        <p:spPr>
          <a:xfrm>
            <a:off x="468312" y="217437"/>
            <a:ext cx="5327651" cy="528012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>
              <a:defRPr b="1">
                <a:solidFill>
                  <a:srgbClr val="C00000"/>
                </a:solidFill>
              </a:defRPr>
            </a:pPr>
            <a:r>
              <a:rPr dirty="0"/>
              <a:t>2. Symmetric Key</a:t>
            </a:r>
            <a:br>
              <a:rPr dirty="0"/>
            </a:br>
            <a:br>
              <a:rPr dirty="0"/>
            </a:br>
            <a:r>
              <a:rPr sz="2000" b="0" dirty="0"/>
              <a:t>Basics</a:t>
            </a:r>
            <a:br>
              <a:rPr sz="2000" b="0" dirty="0"/>
            </a:br>
            <a:r>
              <a:rPr sz="2000" b="0" dirty="0"/>
              <a:t>Block or Stream?</a:t>
            </a:r>
            <a:br>
              <a:rPr sz="2000" b="0" dirty="0"/>
            </a:br>
            <a:r>
              <a:rPr sz="2000" b="0" dirty="0"/>
              <a:t>Secret Key Methods</a:t>
            </a:r>
            <a:br>
              <a:rPr sz="2000" b="0" dirty="0"/>
            </a:br>
            <a:r>
              <a:rPr sz="2000" b="0" dirty="0"/>
              <a:t>Salting</a:t>
            </a:r>
            <a:br>
              <a:rPr sz="2000" b="0" dirty="0"/>
            </a:br>
            <a:r>
              <a:rPr sz="2000" b="0" dirty="0"/>
              <a:t>AES</a:t>
            </a:r>
            <a:br>
              <a:rPr sz="2000" b="0" dirty="0"/>
            </a:br>
            <a:r>
              <a:rPr sz="2000" b="0" dirty="0"/>
              <a:t>3DES</a:t>
            </a:r>
          </a:p>
          <a:p>
            <a:pPr algn="l">
              <a:defRPr b="1">
                <a:solidFill>
                  <a:srgbClr val="C00000"/>
                </a:solidFill>
              </a:defRPr>
            </a:pPr>
            <a:r>
              <a:rPr sz="2000" b="0" dirty="0"/>
              <a:t>ChaCha20/Poly1305 and RC4</a:t>
            </a:r>
            <a:br>
              <a:rPr sz="2000" b="0" dirty="0"/>
            </a:br>
            <a:r>
              <a:rPr sz="2000" b="0" dirty="0"/>
              <a:t>Key Entropy</a:t>
            </a:r>
            <a:br>
              <a:rPr sz="2000" b="0" dirty="0"/>
            </a:br>
            <a:br>
              <a:rPr sz="2000" b="0" dirty="0"/>
            </a:br>
            <a:r>
              <a:rPr sz="3000" dirty="0">
                <a:solidFill>
                  <a:srgbClr val="000000"/>
                </a:solidFill>
              </a:rPr>
              <a:t>Prof Bill Buchanan OBE</a:t>
            </a:r>
            <a:br>
              <a:rPr sz="3000" dirty="0">
                <a:solidFill>
                  <a:srgbClr val="000000"/>
                </a:solidFill>
              </a:rPr>
            </a:br>
            <a:r>
              <a:rPr lang="en-GB" sz="2000" dirty="0"/>
              <a:t>https://</a:t>
            </a:r>
            <a:r>
              <a:rPr lang="en-GB" sz="2000" dirty="0" err="1"/>
              <a:t>asecuritysite.com</a:t>
            </a:r>
            <a:r>
              <a:rPr lang="en-GB" sz="2000" dirty="0"/>
              <a:t>/encryption</a:t>
            </a:r>
            <a:br>
              <a:rPr sz="2000" b="0" dirty="0"/>
            </a:br>
            <a:endParaRPr sz="2000" b="0" dirty="0"/>
          </a:p>
        </p:txBody>
      </p:sp>
      <p:pic>
        <p:nvPicPr>
          <p:cNvPr id="43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5553" y="224412"/>
            <a:ext cx="1631725" cy="2329687"/>
          </a:xfrm>
          <a:prstGeom prst="rect">
            <a:avLst/>
          </a:prstGeom>
          <a:ln w="12700">
            <a:miter lim="400000"/>
          </a:ln>
        </p:spPr>
      </p:pic>
      <p:pic>
        <p:nvPicPr>
          <p:cNvPr id="44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3856" y="295660"/>
            <a:ext cx="1369165" cy="1923162"/>
          </a:xfrm>
          <a:prstGeom prst="rect">
            <a:avLst/>
          </a:prstGeom>
          <a:ln w="12700">
            <a:miter lim="400000"/>
          </a:ln>
        </p:spPr>
      </p:pic>
      <p:pic>
        <p:nvPicPr>
          <p:cNvPr id="45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2038" y="3233039"/>
            <a:ext cx="1631724" cy="2309517"/>
          </a:xfrm>
          <a:prstGeom prst="rect">
            <a:avLst/>
          </a:prstGeom>
          <a:ln w="12700">
            <a:miter lim="400000"/>
          </a:ln>
        </p:spPr>
      </p:pic>
      <p:pic>
        <p:nvPicPr>
          <p:cNvPr id="46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8156" y="2648924"/>
            <a:ext cx="1400564" cy="192316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94</TotalTime>
  <Words>1019</Words>
  <Application>Microsoft Macintosh PowerPoint</Application>
  <PresentationFormat>On-screen Show (16:10)</PresentationFormat>
  <Paragraphs>60</Paragraphs>
  <Slides>46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0" baseType="lpstr">
      <vt:lpstr>Arial</vt:lpstr>
      <vt:lpstr>Calibri</vt:lpstr>
      <vt:lpstr>Calibri Light</vt:lpstr>
      <vt:lpstr>Office Theme</vt:lpstr>
      <vt:lpstr>2. Symmetric Key  Basics Block or Stream? Secret Key Methods Salting AES: Creation and Modes 3DES ChaCha20/Poly1305 and RC4 Key Entropy  Prof Bill Buchanan OBE https://asecuritysite.com/encryption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2. Symmetric Key  Basics Block or Stream? Secret Key Methods Salting AES 3DES ChaCha20/Poly1305 and RC4 Key Entropy  Prof Bill Buchanan OBE https://asecuritysite.com/encryption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2. Symmetric Key  Basics Block or Stream? Secret Key Methods Salting AES 3DES ChaCha20/Poly1305 and RC4 Key Entropy  Prof Bill Buchanan OBE https://asecuritysite.com/encryption </vt:lpstr>
      <vt:lpstr>PowerPoint Presentation</vt:lpstr>
      <vt:lpstr>PowerPoint Presentation</vt:lpstr>
      <vt:lpstr>PowerPoint Presentation</vt:lpstr>
      <vt:lpstr>Padding</vt:lpstr>
      <vt:lpstr>Padding</vt:lpstr>
      <vt:lpstr>2. Symmetric Key  Basics Block or Stream? Secret Key Methods Salting AES 3DES ChaCha20/Poly1305 Key Entropy  Prof Bill Buchanan OBE https://asecuritysite.com/encryption </vt:lpstr>
      <vt:lpstr>PowerPoint Presentation</vt:lpstr>
      <vt:lpstr>PowerPoint Presentation</vt:lpstr>
      <vt:lpstr>PowerPoint Presentation</vt:lpstr>
      <vt:lpstr>2. Symmetric Key  Basics Block or Stream? Secret Key Methods Salting AES 3DES ChaCha20/Poly1305 Key Entropy  Prof Bill Buchanan OBE https://asecuritysite.com/encryption </vt:lpstr>
      <vt:lpstr>PowerPoint Presentation</vt:lpstr>
      <vt:lpstr>PowerPoint Presentation</vt:lpstr>
      <vt:lpstr>PowerPoint Presentation</vt:lpstr>
      <vt:lpstr>PowerPoint Presentation</vt:lpstr>
      <vt:lpstr>2. Symmetric Key  Basics Block or Stream? Secret Key Methods Salting AES 3DES ChaCha20/Poly1305 and RC4 Key Entropy  Prof Bill Buchanan OBE https://asecuritysite.com/encryption </vt:lpstr>
      <vt:lpstr>AES</vt:lpstr>
      <vt:lpstr>PowerPoint Presentation</vt:lpstr>
      <vt:lpstr>2. Symmetric Key  Basics Block or Stream? Secret Key Methods Salting AES 3DES ChaCha20/Poly1305 Key Entropy  Prof Bill Buchanan OBE https://asecuritysite.com/encryption </vt:lpstr>
      <vt:lpstr>3-DES</vt:lpstr>
      <vt:lpstr>2. Symmetric Key  Basics Block or Stream? Secret Key Methods Salting AES 3DES ChaCha20/Poly1305 and RC4 Key Entropy  Prof Bill Buchanan OBE https://asecuritysite.com/encryption </vt:lpstr>
      <vt:lpstr>PowerPoint Presentation</vt:lpstr>
      <vt:lpstr>2. Symmetric Key  Basics Block or Stream? Secret Key Methods Salting AES 3DES ChaCha20/Poly1305 Key Entropy  Prof Bill Buchanan OBE https://asecuritysite.com/encryption </vt:lpstr>
      <vt:lpstr>PowerPoint Presentation</vt:lpstr>
      <vt:lpstr>2. Symmetric Key  Basics Block or Stream? Secret Key Methods Salting AES 3DES ChaCha20/Poly1305 Key Entropy  Prof Bill Buchanan OBE https://asecuritysite.com/encryption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2. Symmetric Key  Basics Block or Stream? Secret Key Methods Salting AES 3DES ChaCha20/Poly1305 and RC4 Key Entropy  Prof Bill Buchanan OBE https://asecuritysite.com/esecurity/unit02 </dc:title>
  <cp:lastModifiedBy>Buchanan, Bill</cp:lastModifiedBy>
  <cp:revision>11</cp:revision>
  <dcterms:modified xsi:type="dcterms:W3CDTF">2021-02-05T08:36:24Z</dcterms:modified>
</cp:coreProperties>
</file>